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10287000" cx="18288000"/>
  <p:notesSz cx="6858000" cy="9144000"/>
  <p:embeddedFontLst>
    <p:embeddedFont>
      <p:font typeface="Bricolage Grotesque"/>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0" roundtripDataSignature="AMtx7mhRpcEb6Q/KHQPQTL5B4vyB4wsnU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BricolageGrotesque-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BricolageGrotesque-bold.fntdata"/><Relationship Id="rId7" Type="http://schemas.openxmlformats.org/officeDocument/2006/relationships/slide" Target="slides/slide2.xml"/><Relationship Id="rId8" Type="http://schemas.openxmlformats.org/officeDocument/2006/relationships/slide" Target="slides/slide3.xml"/><Relationship Id="rId3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ExtmL4JCY9we3gQuzDyDV4ybj5eXIiu4/view?usp=drive_link" TargetMode="External"/><Relationship Id="rId3" Type="http://schemas.openxmlformats.org/officeDocument/2006/relationships/hyperlink" Target="https://drive.google.com/file/d/1ZBzOpEhgL44szgAN0e2gYPdQ8J6_ekRp/view?usp=drive_link"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tecting-ai.com/" TargetMode="External"/><Relationship Id="rId3" Type="http://schemas.openxmlformats.org/officeDocument/2006/relationships/hyperlink" Target="https://www.originality.ai/" TargetMode="External"/><Relationship Id="rId4" Type="http://schemas.openxmlformats.org/officeDocument/2006/relationships/hyperlink" Target="https://thehive.ai/deepfake-detection"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Ajal2NRdm2D4ACMrJkCjbhDHcEejrWI/edit?usp=drive_link&amp;ouid=102234126102501583155&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b="0" i="0" sz="1100" u="none" cap="none" strike="noStrike">
              <a:solidFill>
                <a:schemeClr val="accent3"/>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Δραστηριότητα για τον εκπαιδευτικό</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Δώστε παραδείγματα για κάθε περίπτωση.</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Ομαδική συζήτηση: «Έχετε ποτέ παραπλανηθεί από μια είδηση στο διαδίκτυο;»</a:t>
            </a:r>
            <a:endParaRPr/>
          </a:p>
          <a:p>
            <a:pPr indent="0" lvl="0" marL="158750" rtl="0" algn="l">
              <a:lnSpc>
                <a:spcPct val="100000"/>
              </a:lnSpc>
              <a:spcBef>
                <a:spcPts val="0"/>
              </a:spcBef>
              <a:spcAft>
                <a:spcPts val="0"/>
              </a:spcAft>
              <a:buSzPts val="1100"/>
              <a:buNone/>
            </a:pPr>
            <a:br>
              <a:rPr b="0" lang="en-US"/>
            </a:br>
            <a:r>
              <a:rPr b="1" i="0" lang="en-US" sz="1100" u="none" cap="none" strike="noStrike">
                <a:solidFill>
                  <a:srgbClr val="000000"/>
                </a:solidFill>
                <a:latin typeface="Arial"/>
                <a:ea typeface="Arial"/>
                <a:cs typeface="Arial"/>
                <a:sym typeface="Arial"/>
              </a:rPr>
              <a:t>Σύγχρονοι τύποι</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Deepfakes (εικόνες/βίντεο που δημιουργούνται με τεχνητή νοημοσύνη)</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Troll farms και συντονισμένες εκστρατείες</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Ψεύτικοι λογαριασμοί κοινωνικών μέσων και bots</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Συνθετικό κείμενο (άρθρα/σχόλια που δημιουργούνται με τεχνητή νοημοσύνη)</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Παραπληροφόρηση σχετικά με το εμβόλιο COVID-19</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Οικονομικές απάτες με χρήση φωνών τεχνητής νοημοσύνης</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Παρεμβάσεις στις εκλογές μέσω των μέσων κοινωνικής δικτύωσης</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69" name="Google Shape;26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παραπληροφόρηση είναι </a:t>
            </a:r>
            <a:r>
              <a:rPr b="1" i="0" lang="en-US" sz="1100" u="none" cap="none" strike="noStrike">
                <a:solidFill>
                  <a:srgbClr val="000000"/>
                </a:solidFill>
                <a:latin typeface="Arial"/>
                <a:ea typeface="Arial"/>
                <a:cs typeface="Arial"/>
                <a:sym typeface="Arial"/>
              </a:rPr>
              <a:t>παραπλανητικό περιεχόμενο που δημιουργείται και διαδίδεται σκόπιμα με σκοπό να εξαπατήσει τους ανθρώπους </a:t>
            </a:r>
            <a:r>
              <a:rPr b="0" i="0" lang="en-US" sz="1100" u="none" cap="none" strike="noStrike">
                <a:solidFill>
                  <a:srgbClr val="000000"/>
                </a:solidFill>
                <a:latin typeface="Arial"/>
                <a:ea typeface="Arial"/>
                <a:cs typeface="Arial"/>
                <a:sym typeface="Arial"/>
              </a:rPr>
              <a:t>ή να επιτύχει οικονομικό ή πολιτικό όφελος, συχνά με την πρόθεση να προκαλέσει δημόσια ζημιά. Πρόκειται για μια οργανωμένη εχθρική δραστηριότητα, στην οποία οι δράστες χρησιμοποιούν στρατηγικές παραπλάνησης και τακτικές χειραγώγησης των μέσων ενημέρωσης για να προωθήσουν πολιτικούς, στρατιωτικούς ή εμπορικούς στόχους.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Τα βασικά χαρακτηριστικά της παραπληροφόρησης περιλαμβάνουν:</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Σκόπιμος και στρατηγικός χαρακτήρας</a:t>
            </a:r>
            <a:r>
              <a:rPr b="0" i="0" lang="en-US" sz="1100" u="none" cap="none" strike="noStrike">
                <a:solidFill>
                  <a:srgbClr val="000000"/>
                </a:solidFill>
                <a:latin typeface="Arial"/>
                <a:ea typeface="Arial"/>
                <a:cs typeface="Arial"/>
                <a:sym typeface="Arial"/>
              </a:rPr>
              <a:t>: Σε αντίθεση με την </a:t>
            </a:r>
            <a:r>
              <a:rPr lang="en-US"/>
              <a:t>απο</a:t>
            </a:r>
            <a:r>
              <a:rPr b="0" i="0" lang="en-US" sz="1100" u="none" cap="none" strike="noStrike">
                <a:solidFill>
                  <a:srgbClr val="000000"/>
                </a:solidFill>
                <a:latin typeface="Arial"/>
                <a:ea typeface="Arial"/>
                <a:cs typeface="Arial"/>
                <a:sym typeface="Arial"/>
              </a:rPr>
              <a:t>πληροφόρηση, που είναι ψευδείς πληροφορίες που διαδίδονται ακούσια, η παραπληροφόρηση διαδίδεται σκόπιμα με σαφή πρόθεση να παραπλανήσει ή να χειραγωγήσει. Η κακ</a:t>
            </a:r>
            <a:r>
              <a:rPr lang="en-US"/>
              <a:t>όβουλη</a:t>
            </a:r>
            <a:r>
              <a:rPr b="0" i="0" lang="en-US" sz="1100" u="none" cap="none" strike="noStrike">
                <a:solidFill>
                  <a:srgbClr val="000000"/>
                </a:solidFill>
                <a:latin typeface="Arial"/>
                <a:ea typeface="Arial"/>
                <a:cs typeface="Arial"/>
                <a:sym typeface="Arial"/>
              </a:rPr>
              <a:t> πληροφόρηση, ένας άλλος σχετικός όρος, αναφέρεται σε πραγματικές πληροφορίες που μοιράζονται με την πρόθεση να προκαλέσουν βλάβη, συχνά βγάζοντάς τις από το πλαίσιο τους ή δημοσιοποιώντας ιδιωτικές πληροφορίες.</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Τακτικές και μέθοδοι</a:t>
            </a:r>
            <a:r>
              <a:rPr b="0" i="0" lang="en-US" sz="1100" u="none" cap="none" strike="noStrike">
                <a:solidFill>
                  <a:srgbClr val="000000"/>
                </a:solidFill>
                <a:latin typeface="Arial"/>
                <a:ea typeface="Arial"/>
                <a:cs typeface="Arial"/>
                <a:sym typeface="Arial"/>
              </a:rPr>
              <a:t>: Οι εκστρατείες παραπληροφόρησης υλοποιούνται μέσω συντονισμένων προσπαθειών που χρησιμοποιούν ως όπλα πολλαπλές ρητορικές στρατηγικές και μορφές γνώσης</a:t>
            </a:r>
            <a:r>
              <a:rPr lang="en-US"/>
              <a:t>, </a:t>
            </a:r>
            <a:r>
              <a:rPr b="0" i="0" lang="en-US" sz="1100" u="none" cap="none" strike="noStrike">
                <a:solidFill>
                  <a:srgbClr val="000000"/>
                </a:solidFill>
                <a:latin typeface="Arial"/>
                <a:ea typeface="Arial"/>
                <a:cs typeface="Arial"/>
                <a:sym typeface="Arial"/>
              </a:rPr>
              <a:t>συμπεριλαμβανομένων όχι μόνο ψευδών, αλλά και αληθών, ημι-αληθών και αξιακών κρίσεων για να εκμεταλλευτούν και να ενισχύσουν πολιτισμικούς πολέμους και άλλες διαμάχες που σχετίζονται με την ταυτότητα. Αυτές οι εκστρατείες μπορούν να κυκλοφορήσουν μέσω διαφόρων παραπλανητικών συμπεριφορών και επιβλαβών περιεχομένων, όπως: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Astroturfing</a:t>
            </a:r>
            <a:r>
              <a:rPr b="0" i="0" lang="en-US" sz="1100" u="none" cap="none" strike="noStrike">
                <a:solidFill>
                  <a:srgbClr val="000000"/>
                </a:solidFill>
                <a:latin typeface="Arial"/>
                <a:ea typeface="Arial"/>
                <a:cs typeface="Arial"/>
                <a:sym typeface="Arial"/>
              </a:rPr>
              <a:t>: Κεντρικά συντονισμένες εκστρατείες που μιμούνται τον ακτιβισμό της βάσης.</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Θεωρίες συνωμοσίας</a:t>
            </a:r>
            <a:r>
              <a:rPr b="0" i="0" lang="en-US" sz="1100" u="none" cap="none" strike="noStrike">
                <a:solidFill>
                  <a:srgbClr val="000000"/>
                </a:solidFill>
                <a:latin typeface="Arial"/>
                <a:ea typeface="Arial"/>
                <a:cs typeface="Arial"/>
                <a:sym typeface="Arial"/>
              </a:rPr>
              <a:t>: Αντιρρήσεις επίσημων εκθέσεων που προτείνουν εναλλακτικές εξηγήσεις που περιλαμβάνουν μυστικές ομάδες ή </a:t>
            </a:r>
            <a:r>
              <a:rPr lang="en-US"/>
              <a:t>οργανω</a:t>
            </a:r>
            <a:r>
              <a:rPr b="0" i="0" lang="en-US" sz="1100" u="none" cap="none" strike="noStrike">
                <a:solidFill>
                  <a:srgbClr val="000000"/>
                </a:solidFill>
                <a:latin typeface="Arial"/>
                <a:ea typeface="Arial"/>
                <a:cs typeface="Arial"/>
                <a:sym typeface="Arial"/>
              </a:rPr>
              <a:t>μένα γεγονότα.</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Clickbait</a:t>
            </a:r>
            <a:r>
              <a:rPr b="0" i="0" lang="en-US" sz="1100" u="none" cap="none" strike="noStrike">
                <a:solidFill>
                  <a:srgbClr val="000000"/>
                </a:solidFill>
                <a:latin typeface="Arial"/>
                <a:ea typeface="Arial"/>
                <a:cs typeface="Arial"/>
                <a:sym typeface="Arial"/>
              </a:rPr>
              <a:t>: Σκόπιμη χρήση παραπλανητικών τίτλων και μικρογραφιών για κέρδος ή δημοτικότητα.</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Υπολογιστική προπαγάνδα</a:t>
            </a:r>
            <a:r>
              <a:rPr b="0" i="0" lang="en-US" sz="1100" u="none" cap="none" strike="noStrike">
                <a:solidFill>
                  <a:srgbClr val="000000"/>
                </a:solidFill>
                <a:latin typeface="Arial"/>
                <a:ea typeface="Arial"/>
                <a:cs typeface="Arial"/>
                <a:sym typeface="Arial"/>
              </a:rPr>
              <a:t>: Δίνει έμφαση στον ρόλο της αυτοματοποίησης, όπως τα bots και οι αλγόριθμοι, για τη διάδοση παραπληροφόρησης σε μεγάλη κλίμακα.</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lang="en-US"/>
              <a:t>Χειραγώγηση του Διαδικτύου</a:t>
            </a:r>
            <a:r>
              <a:rPr b="0" i="0" lang="en-US" sz="1100" u="none" cap="none" strike="noStrike">
                <a:solidFill>
                  <a:srgbClr val="000000"/>
                </a:solidFill>
                <a:latin typeface="Arial"/>
                <a:ea typeface="Arial"/>
                <a:cs typeface="Arial"/>
                <a:sym typeface="Arial"/>
              </a:rPr>
              <a:t>: Η χρήση διαδικτυακών ψηφιακών τεχνολογιών, αλγορίθμων, κοινωνικών bots και αυτοματοποιημένων σεναρίων για εμπορικούς, κοινωνικούς, στρατιωτικούς ή πολιτικούς σκοπούς.</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Στόχοι</a:t>
            </a:r>
            <a:r>
              <a:rPr b="0" i="0" lang="en-US" sz="1100" u="none" cap="none" strike="noStrike">
                <a:solidFill>
                  <a:srgbClr val="000000"/>
                </a:solidFill>
                <a:latin typeface="Arial"/>
                <a:ea typeface="Arial"/>
                <a:cs typeface="Arial"/>
                <a:sym typeface="Arial"/>
              </a:rPr>
              <a:t>: Οι πρωταρχικοί στόχοι της παραπληροφόρησης είναι συχνά η αποσταθεροποίηση των φιλελεύθερων δημοκρατιών, η υπονόμευση συμμαχιών, η όξυνση των κοινωνικών διαιρέσεων για την προώθηση γεωπολιτικ</a:t>
            </a:r>
            <a:r>
              <a:rPr lang="en-US"/>
              <a:t>ής ατζέντασ</a:t>
            </a:r>
            <a:r>
              <a:rPr b="0" i="0" lang="en-US" sz="1100" u="none" cap="none" strike="noStrike">
                <a:solidFill>
                  <a:srgbClr val="000000"/>
                </a:solidFill>
                <a:latin typeface="Arial"/>
                <a:ea typeface="Arial"/>
                <a:cs typeface="Arial"/>
                <a:sym typeface="Arial"/>
              </a:rPr>
              <a:t>. Στόχος της είναι να δημιουργήσει σύγχυση και «παράλυση της πληροφόρησης», οδηγώντας τους ανθρώπους να δυσπιστούν σε ό,τι συναντούν, καθιστώντας τους εύκολα χειραγωγήσιμους.</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Ιστορικό πλαίσιο</a:t>
            </a:r>
            <a:r>
              <a:rPr b="0" i="0" lang="en-US" sz="1100" u="none" cap="none" strike="noStrike">
                <a:solidFill>
                  <a:srgbClr val="000000"/>
                </a:solidFill>
                <a:latin typeface="Arial"/>
                <a:ea typeface="Arial"/>
                <a:cs typeface="Arial"/>
                <a:sym typeface="Arial"/>
              </a:rPr>
              <a:t>: Η παραπληροφόρηση δεν είναι ένα νέο φαινόμενο· αποτελεί χαρακτηριστικό της ανθρώπινης επικοινωνίας τουλάχιστον από την εποχή των Ρωμαίων.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Αρχαία Ρώμη</a:t>
            </a:r>
            <a:r>
              <a:rPr b="0" i="0" lang="en-US" sz="1100" u="none" cap="none" strike="noStrike">
                <a:solidFill>
                  <a:srgbClr val="000000"/>
                </a:solidFill>
                <a:latin typeface="Arial"/>
                <a:ea typeface="Arial"/>
                <a:cs typeface="Arial"/>
                <a:sym typeface="Arial"/>
              </a:rPr>
              <a:t>: Ο Οκταβιανός διεξήγαγε προπαγανδιστική εκστρατεία εναντίον του Αντώνιου χρησιμοποιώντας νομίσματα με «σύντομα, αιχμηρά συνθήματα» για να δυσφημίσει τη φήμη του.</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Η εποχή της τυπογραφίας</a:t>
            </a:r>
            <a:r>
              <a:rPr b="0" i="0" lang="en-US" sz="1100" u="none" cap="none" strike="noStrike">
                <a:solidFill>
                  <a:srgbClr val="000000"/>
                </a:solidFill>
                <a:latin typeface="Arial"/>
                <a:ea typeface="Arial"/>
                <a:cs typeface="Arial"/>
                <a:sym typeface="Arial"/>
              </a:rPr>
              <a:t>: Η εφεύρεση της τυπογραφικής μηχανής του Γουτεμβέργιου ενίσχυσε δραματικά τη διάδοση της παραπληροφόρησης, οδηγώντας στην πρώτη μεγάλης κλίμακας ψευδή είδηση, το «Μεγάλο Ψέμα της Σελήνης» του 1835.</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20ός αιώνας</a:t>
            </a:r>
            <a:r>
              <a:rPr b="0" i="0" lang="en-US" sz="1100" u="none" cap="none" strike="noStrike">
                <a:solidFill>
                  <a:srgbClr val="000000"/>
                </a:solidFill>
                <a:latin typeface="Arial"/>
                <a:ea typeface="Arial"/>
                <a:cs typeface="Arial"/>
                <a:sym typeface="Arial"/>
              </a:rPr>
              <a:t>: Η έλευση του ραδιοφώνου και της τηλεόρασης ανέπτυξε περαιτέρω την επικοινωνία ενός προς πολλούς, και η προπαγάνδα διαδραμάτισε κρίσιμο ρόλο στον Α' και Β' Παγκόσμιο Πόλεμο, δαιμονοποιώντας τους εχθρούς και απευθυνόμενη στον εθνικισμό.</a:t>
            </a:r>
            <a:endParaRPr b="0" i="0" sz="9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Σύγχρονοι κίνδυνοι (ψηφιακή εποχή)</a:t>
            </a:r>
            <a:r>
              <a:rPr b="0" i="0" lang="en-US" sz="1100" u="none" cap="none" strike="noStrike">
                <a:solidFill>
                  <a:srgbClr val="000000"/>
                </a:solidFill>
                <a:latin typeface="Arial"/>
                <a:ea typeface="Arial"/>
                <a:cs typeface="Arial"/>
                <a:sym typeface="Arial"/>
              </a:rPr>
              <a:t>: Η έλευση του διαδικτύου και των κοινωνικών μέσων έχει </a:t>
            </a:r>
            <a:r>
              <a:rPr b="1" i="0" lang="en-US" sz="1100" u="none" cap="none" strike="noStrike">
                <a:solidFill>
                  <a:srgbClr val="000000"/>
                </a:solidFill>
                <a:latin typeface="Arial"/>
                <a:ea typeface="Arial"/>
                <a:cs typeface="Arial"/>
                <a:sym typeface="Arial"/>
              </a:rPr>
              <a:t>πολλαπλασιάσει δραματικά τους κινδύνους και την αποτελεσματικότητα της παραπληροφόρησης</a:t>
            </a:r>
            <a:r>
              <a:rPr b="0" i="0" lang="en-US" sz="1100" u="none" cap="none" strike="noStrike">
                <a:solidFill>
                  <a:srgbClr val="000000"/>
                </a:solidFill>
                <a:latin typeface="Arial"/>
                <a:ea typeface="Arial"/>
                <a:cs typeface="Arial"/>
                <a:sym typeface="Arial"/>
              </a:rPr>
              <a:t>. </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Συνδεσιμότητα και υπολογιστική ισχύς</a:t>
            </a:r>
            <a:r>
              <a:rPr b="0" i="0" lang="en-US" sz="1100" u="none" cap="none" strike="noStrike">
                <a:solidFill>
                  <a:srgbClr val="000000"/>
                </a:solidFill>
                <a:latin typeface="Arial"/>
                <a:ea typeface="Arial"/>
                <a:cs typeface="Arial"/>
                <a:sym typeface="Arial"/>
              </a:rPr>
              <a:t>: Η υψηλή χρήση του διαδικτύου και των μέσων κοινωνικής δικτύωσης, σε συνδυασμό με τις εξελίξεις στις τεχνολογίες τεχνητής νοημοσύνης, επιτρέπουν στους δράστες να δημιουργούν και να διαδίδουν παραπληροφόρηση με χαμηλό κόστος, σε άνευ προηγουμένου κλίμακα και ταχύτητα.</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Έλλειψη φίλτρων</a:t>
            </a:r>
            <a:r>
              <a:rPr b="0" i="0" lang="en-US" sz="1100" u="none" cap="none" strike="noStrike">
                <a:solidFill>
                  <a:srgbClr val="000000"/>
                </a:solidFill>
                <a:latin typeface="Arial"/>
                <a:ea typeface="Arial"/>
                <a:cs typeface="Arial"/>
                <a:sym typeface="Arial"/>
              </a:rPr>
              <a:t>: Σε αντίθεση με την περίοδο του Ψυχρού Πολέμου, σήμερα υπάρχουν λίγα αποτελεσματικά φίλτρα για να εμποδίσουν την παραπληροφόρηση να φτάσει στους χρήστες μέσω του διαδικτύου και των μέσων κοινωνικής δικτύωσης.</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Διάβρωση της εμπιστοσύνης</a:t>
            </a:r>
            <a:r>
              <a:rPr b="0" i="0" lang="en-US" sz="1100" u="none" cap="none" strike="noStrike">
                <a:solidFill>
                  <a:srgbClr val="000000"/>
                </a:solidFill>
                <a:latin typeface="Arial"/>
                <a:ea typeface="Arial"/>
                <a:cs typeface="Arial"/>
                <a:sym typeface="Arial"/>
              </a:rPr>
              <a:t>: Ο τεράστιος όγκος πληροφοριών και η επαναλαμβανόμενη έκθεση σε ψευδείς πληροφορίες μπορούν να διαβρώσουν την εμπιστοσύνη του κοινού σε όλες τις πηγές, συμπεριλαμβανομένων των νόμιμων ειδήσεων και των δημοκρατικών θεσμών.</a:t>
            </a:r>
            <a:endParaRPr b="0" i="0" sz="9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Προκλήσεις για την ανίχνευση</a:t>
            </a:r>
            <a:r>
              <a:rPr b="0" i="0" lang="en-US" sz="1100" u="none" cap="none" strike="noStrike">
                <a:solidFill>
                  <a:srgbClr val="000000"/>
                </a:solidFill>
                <a:latin typeface="Arial"/>
                <a:ea typeface="Arial"/>
                <a:cs typeface="Arial"/>
                <a:sym typeface="Arial"/>
              </a:rPr>
              <a:t>: Η παραπληροφόρηση δημιουργείται σκόπιμα έτσι ώστε να είναι δύσκολο να ανιχνευθεί, και η διάδοσή της στα μέσα κοινωνικής δικτύωσης παράγει μεγάλα, ατελή, αδόμητα και θορυβώδη δεδομένα, καθιστώντας τους παραδοσιακούς αλγόριθμους ανίχνευσης αναποτελεσματικούς. Η ανωνυμία περιπλέκει επίσης τον εντοπισμό της προέλευσης και την απόδοση ευθυνών στους δράστες.</a:t>
            </a:r>
            <a:endParaRPr b="0"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Συνολικά, η παραπληροφόρηση αξιοποιεί την ανθρώπινη ψυχολογία και τις τεχνολογικές εξελίξεις για να διαδώσει σκόπιμα ψευδείς αφηγήσεις, θέτοντας σε σοβαρό κίνδυνο τον ενημερωμένο δημόσιο διάλογο, τις δημοκρατικές διαδικασίες και την εμπιστοσύνη της κοινωνίας. </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τεχνολογία και η τεχνητή νοημοσύνη (AI) διαδραματίζουν έναν πολύπλευρο και ολοένα και πιο κρίσιμο ρόλο τόσο στη </a:t>
            </a:r>
            <a:r>
              <a:rPr b="1" i="0" lang="en-US" sz="1100" u="none" cap="none" strike="noStrike">
                <a:solidFill>
                  <a:srgbClr val="000000"/>
                </a:solidFill>
                <a:latin typeface="Arial"/>
                <a:ea typeface="Arial"/>
                <a:cs typeface="Arial"/>
                <a:sym typeface="Arial"/>
              </a:rPr>
              <a:t>διάδοση</a:t>
            </a:r>
            <a:r>
              <a:rPr b="0" i="0" lang="en-US" sz="1100" u="none" cap="none" strike="noStrike">
                <a:solidFill>
                  <a:srgbClr val="000000"/>
                </a:solidFill>
                <a:latin typeface="Arial"/>
                <a:ea typeface="Arial"/>
                <a:cs typeface="Arial"/>
                <a:sym typeface="Arial"/>
              </a:rPr>
              <a:t> όσο και </a:t>
            </a:r>
            <a:r>
              <a:rPr b="1" i="0" lang="en-US" sz="1100" u="none" cap="none" strike="noStrike">
                <a:solidFill>
                  <a:srgbClr val="000000"/>
                </a:solidFill>
                <a:latin typeface="Arial"/>
                <a:ea typeface="Arial"/>
                <a:cs typeface="Arial"/>
                <a:sym typeface="Arial"/>
              </a:rPr>
              <a:t>στην ανίχνευση </a:t>
            </a:r>
            <a:r>
              <a:rPr b="0" i="0" lang="en-US" sz="1100" u="none" cap="none" strike="noStrike">
                <a:solidFill>
                  <a:srgbClr val="000000"/>
                </a:solidFill>
                <a:latin typeface="Arial"/>
                <a:ea typeface="Arial"/>
                <a:cs typeface="Arial"/>
                <a:sym typeface="Arial"/>
              </a:rPr>
              <a:t>της παραπληροφόρησης.</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Παραπληροφόρηση</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Ψευδείς πληροφορίες που δημιουργούνται και διαδίδονται σκόπιμα με σκοπό να εξαπατήσουν ή να παραπλανήσουν τους ανθρώπους.</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Ψευδείς ειδήσεις που έχουν ως στόχο να χειραγωγήσουν την κοινή γνώμη.</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Χαρακτηριστικά:</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Σκόπιμη παραπλάνηση</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Το καθοριστικό χαρακτηριστικό: </a:t>
            </a:r>
            <a:r>
              <a:rPr b="1" i="0" lang="en-US" sz="1100" u="none" cap="none" strike="noStrike">
                <a:solidFill>
                  <a:srgbClr val="000000"/>
                </a:solidFill>
                <a:latin typeface="Arial"/>
                <a:ea typeface="Arial"/>
                <a:cs typeface="Arial"/>
                <a:sym typeface="Arial"/>
              </a:rPr>
              <a:t>Διαδίδεται σκόπιμα με σκοπό την παραπλάνηση</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Σε αντίθεση με την παραπληροφόρηση (η οποία μπορεί να είναι ακούσια), η παραπληροφόρηση περιλαμβάνει μια σκόπιμη στρατηγική.</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Παραποιημένο περιεχόμενο</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να χρησιμοποιεί </a:t>
            </a:r>
            <a:r>
              <a:rPr b="1" i="0" lang="en-US" sz="1100" u="none" cap="none" strike="noStrike">
                <a:solidFill>
                  <a:srgbClr val="000000"/>
                </a:solidFill>
                <a:latin typeface="Arial"/>
                <a:ea typeface="Arial"/>
                <a:cs typeface="Arial"/>
                <a:sym typeface="Arial"/>
              </a:rPr>
              <a:t>παραποιημένες εικόνες</a:t>
            </a:r>
            <a:r>
              <a:rPr b="0" i="0" lang="en-US" sz="1100" u="none" cap="none" strike="noStrike">
                <a:solidFill>
                  <a:srgbClr val="000000"/>
                </a:solidFill>
                <a:latin typeface="Arial"/>
                <a:ea typeface="Arial"/>
                <a:cs typeface="Arial"/>
                <a:sym typeface="Arial"/>
              </a:rPr>
              <a:t>,</a:t>
            </a:r>
            <a:r>
              <a:rPr b="1" i="0" lang="en-US" sz="1100" u="none" cap="none" strike="noStrike">
                <a:solidFill>
                  <a:srgbClr val="000000"/>
                </a:solidFill>
                <a:latin typeface="Arial"/>
                <a:ea typeface="Arial"/>
                <a:cs typeface="Arial"/>
                <a:sym typeface="Arial"/>
              </a:rPr>
              <a:t> ψεύτικα βίντεο (deepfakes)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παραπλανητικούς τίτλους</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Μερικές φορές τα πραγματικά γεγονότα αποσπώνται από το πλαίσιο τους για να υποστηρίξουν μια ψευδή αφήγηση.</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Συναισθηματική χειραγώγηση</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Συχνά απευθύνεται στον </a:t>
            </a:r>
            <a:r>
              <a:rPr b="1" i="0" lang="en-US" sz="1100" u="none" cap="none" strike="noStrike">
                <a:solidFill>
                  <a:srgbClr val="000000"/>
                </a:solidFill>
                <a:latin typeface="Arial"/>
                <a:ea typeface="Arial"/>
                <a:cs typeface="Arial"/>
                <a:sym typeface="Arial"/>
              </a:rPr>
              <a:t>φόβο</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τον θυμό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τη συμπάθεια </a:t>
            </a:r>
            <a:r>
              <a:rPr b="0" i="0" lang="en-US" sz="1100" u="none" cap="none" strike="noStrike">
                <a:solidFill>
                  <a:srgbClr val="000000"/>
                </a:solidFill>
                <a:latin typeface="Arial"/>
                <a:ea typeface="Arial"/>
                <a:cs typeface="Arial"/>
                <a:sym typeface="Arial"/>
              </a:rPr>
              <a:t>για να τραβήξει την προσοχή και να γίνει viral.</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Σχεδιασμένο για να προκαλεί έντονες αντιδράσεις που υπερισχύουν της κριτικής σκέψης.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a:t>
            </a:r>
            <a:r>
              <a:rPr b="1" lang="en-US"/>
              <a:t>Ψευδείς</a:t>
            </a:r>
            <a:r>
              <a:rPr b="1" i="0" lang="en-US" sz="1100" u="none" cap="none" strike="noStrike">
                <a:solidFill>
                  <a:srgbClr val="000000"/>
                </a:solidFill>
                <a:latin typeface="Arial"/>
                <a:ea typeface="Arial"/>
                <a:cs typeface="Arial"/>
                <a:sym typeface="Arial"/>
              </a:rPr>
              <a:t> ή κρυφ</a:t>
            </a:r>
            <a:r>
              <a:rPr b="1" lang="en-US"/>
              <a:t>ές</a:t>
            </a:r>
            <a:r>
              <a:rPr b="1" i="0" lang="en-US" sz="1100" u="none" cap="none" strike="noStrike">
                <a:solidFill>
                  <a:srgbClr val="000000"/>
                </a:solidFill>
                <a:latin typeface="Arial"/>
                <a:ea typeface="Arial"/>
                <a:cs typeface="Arial"/>
                <a:sym typeface="Arial"/>
              </a:rPr>
              <a:t> πηγές</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παραπληροφόρηση μπορεί να προέρχεται από</a:t>
            </a:r>
            <a:r>
              <a:rPr b="1" i="0" lang="en-US" sz="1100" u="none" cap="none" strike="noStrike">
                <a:solidFill>
                  <a:srgbClr val="000000"/>
                </a:solidFill>
                <a:latin typeface="Arial"/>
                <a:ea typeface="Arial"/>
                <a:cs typeface="Arial"/>
                <a:sym typeface="Arial"/>
              </a:rPr>
              <a:t> ψεύτικους λογαριασμούς</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bots </a:t>
            </a:r>
            <a:r>
              <a:rPr b="0" i="0" lang="en-US" sz="1100" u="none" cap="none" strike="noStrike">
                <a:solidFill>
                  <a:srgbClr val="000000"/>
                </a:solidFill>
                <a:latin typeface="Arial"/>
                <a:ea typeface="Arial"/>
                <a:cs typeface="Arial"/>
                <a:sym typeface="Arial"/>
              </a:rPr>
              <a:t>ή ιστότοπους που μιμούνται πραγματικά μέσα ενημέρωσης.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να κρύβει τον δημιουργό ή τον χρηματοδότη της.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Διάδοση για κέρδος</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Χρησιμοποιείται για </a:t>
            </a:r>
            <a:r>
              <a:rPr b="1" i="0" lang="en-US" sz="1100" u="none" cap="none" strike="noStrike">
                <a:solidFill>
                  <a:srgbClr val="000000"/>
                </a:solidFill>
                <a:latin typeface="Arial"/>
                <a:ea typeface="Arial"/>
                <a:cs typeface="Arial"/>
                <a:sym typeface="Arial"/>
              </a:rPr>
              <a:t>να επηρεάσει την κοινή γνώμη</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σπείρει σύγχυση</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υπονομεύσει την εμπιστοσύνη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να επιτύχει πολιτικούς, οικονομικούς ή ιδεολογικούς στόχους</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6. Συχνά αναμιγνύει την αλήθεια με ψέματα</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να περιέχει </a:t>
            </a:r>
            <a:r>
              <a:rPr b="1" i="0" lang="en-US" sz="1100" u="none" cap="none" strike="noStrike">
                <a:solidFill>
                  <a:srgbClr val="000000"/>
                </a:solidFill>
                <a:latin typeface="Arial"/>
                <a:ea typeface="Arial"/>
                <a:cs typeface="Arial"/>
                <a:sym typeface="Arial"/>
              </a:rPr>
              <a:t>ορισμένες ακριβείς πληροφορίες </a:t>
            </a:r>
            <a:r>
              <a:rPr b="0" i="0" lang="en-US" sz="1100" u="none" cap="none" strike="noStrike">
                <a:solidFill>
                  <a:srgbClr val="000000"/>
                </a:solidFill>
                <a:latin typeface="Arial"/>
                <a:ea typeface="Arial"/>
                <a:cs typeface="Arial"/>
                <a:sym typeface="Arial"/>
              </a:rPr>
              <a:t>αναμεμειγμένες με ψευδείς, καθιστώντας την πιο δύσκολη την ανίχνευσή της.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Γνωστό ως </a:t>
            </a:r>
            <a:r>
              <a:rPr b="1" i="0" lang="en-US" sz="1100" u="none" cap="none" strike="noStrike">
                <a:solidFill>
                  <a:srgbClr val="000000"/>
                </a:solidFill>
                <a:latin typeface="Arial"/>
                <a:ea typeface="Arial"/>
                <a:cs typeface="Arial"/>
                <a:sym typeface="Arial"/>
              </a:rPr>
              <a:t>«παραπληροφόρηση» </a:t>
            </a:r>
            <a:r>
              <a:rPr b="0" i="0" lang="en-US" sz="1100" u="none" cap="none" strike="noStrike">
                <a:solidFill>
                  <a:srgbClr val="000000"/>
                </a:solidFill>
                <a:latin typeface="Arial"/>
                <a:ea typeface="Arial"/>
                <a:cs typeface="Arial"/>
                <a:sym typeface="Arial"/>
              </a:rPr>
              <a:t>όταν η αλήθεια παρουσιάζεται με παραπλανητικό τρόπο για να προκαλέσει βλάβη.</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Παραδείγματα:</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Ένα ψεύτικο tweet που φαίνεται να προέρχεται από έναν οργανισμό δημόσιας υγείας, το οποίο διαδίδει ψευδείς πληροφορίες σχετικά με τους κινδύνους των εμβολίων.</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Ένα βίντεο που έχει επεξεργαστεί ώστε να φαίνεται ότι ένας πολιτικός λέει κάτι που δεν είπε ποτέ.</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Phishing:</a:t>
            </a:r>
            <a:r>
              <a:rPr b="0" i="0" lang="en-US" sz="1100" u="none" cap="none" strike="noStrike">
                <a:solidFill>
                  <a:srgbClr val="000000"/>
                </a:solidFill>
                <a:latin typeface="Arial"/>
                <a:ea typeface="Arial"/>
                <a:cs typeface="Arial"/>
                <a:sym typeface="Arial"/>
              </a:rPr>
              <a:t> </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Σκόπιμη εξαπάτηση: Τα μηνύματα phishing δημιουργούνται με σκοπό να εξαπατήσουν τους παραλήπτες και να τους κάνουν να μοιραστούν ευαίσθητες πληροφορίες, γνωρίζοντας ότι είναι παραπλανητικά.</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Ψευδές περιεχόμενο: Συνήθως υποδύονται νόμιμους φορείς (τράπεζες, σχολεία, πλατφόρμες) χρησιμοποιώντας πλαστές διευθύνσεις URL, ψεύτικα εμπορικά σήματα ή ψευδείς προσφορές για να παραπλανήσουν τους χρήστες.</a:t>
            </a:r>
            <a:endParaRPr b="0"/>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Πλαίσιο παραπληροφόρησης: Σύμφωνα με τους τυπικούς ορισμούς, το phishing είναι μια προσπάθεια εξαπάτησης με σκοπό το κακόβουλο κέρδος, γεγονός που το καθιστά μια μορφή παραπληροφόρησης και όχι κακής πληροφόρησης.  </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Συνηθισμένο παράδειγμα:</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Phishing μέσω email</a:t>
            </a:r>
            <a:r>
              <a:rPr b="0" i="0" lang="en-US" sz="1100" u="none" cap="none" strike="noStrike">
                <a:solidFill>
                  <a:srgbClr val="000000"/>
                </a:solidFill>
                <a:latin typeface="Arial"/>
                <a:ea typeface="Arial"/>
                <a:cs typeface="Arial"/>
                <a:sym typeface="Arial"/>
              </a:rPr>
              <a:t>: Ψεύτικο email από την τράπεζά σας που σας ζητά να «επαληθεύσετε τον λογαριασμό σας».</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Spear phishing</a:t>
            </a:r>
            <a:r>
              <a:rPr b="0" i="0" lang="en-US" sz="1100" u="none" cap="none" strike="noStrike">
                <a:solidFill>
                  <a:srgbClr val="000000"/>
                </a:solidFill>
                <a:latin typeface="Arial"/>
                <a:ea typeface="Arial"/>
                <a:cs typeface="Arial"/>
                <a:sym typeface="Arial"/>
              </a:rPr>
              <a:t>: Στοχευμένο μήνυμα που χρησιμοποιεί το όνομά σας, την εταιρεία σας ή τη θέση σας για να φαίνεται πιο πειστικό.</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Smishing</a:t>
            </a:r>
            <a:r>
              <a:rPr b="0" i="0" lang="en-US" sz="1100" u="none" cap="none" strike="noStrike">
                <a:solidFill>
                  <a:srgbClr val="000000"/>
                </a:solidFill>
                <a:latin typeface="Arial"/>
                <a:ea typeface="Arial"/>
                <a:cs typeface="Arial"/>
                <a:sym typeface="Arial"/>
              </a:rPr>
              <a:t>: Phishing μέσω SMS/μηνύματος κειμένου.</a:t>
            </a:r>
            <a:endParaRPr b="0"/>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Vishing</a:t>
            </a:r>
            <a:r>
              <a:rPr b="0" i="0" lang="en-US" sz="1100" u="none" cap="none" strike="noStrike">
                <a:solidFill>
                  <a:srgbClr val="000000"/>
                </a:solidFill>
                <a:latin typeface="Arial"/>
                <a:ea typeface="Arial"/>
                <a:cs typeface="Arial"/>
                <a:sym typeface="Arial"/>
              </a:rPr>
              <a:t>: Phishing μέσω φωνητικής κλήσης, προσποιούμενος ότι είναι τεχνικός υποστήριξης ή κυβερνητικός πράκτορας.</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Συναισθηματική μηχανική</a:t>
            </a:r>
            <a:r>
              <a:rPr b="0" i="0" lang="en-US" sz="1100" u="none" cap="none" strike="noStrike">
                <a:solidFill>
                  <a:srgbClr val="000000"/>
                </a:solidFill>
                <a:latin typeface="Arial"/>
                <a:ea typeface="Arial"/>
                <a:cs typeface="Arial"/>
                <a:sym typeface="Arial"/>
              </a:rPr>
              <a:t>: </a:t>
            </a: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Παραδείγματα περιλαμβάνουν:</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Προσποίηση τεχνικής υποστήριξης για να αποκτήσει κάποιος έναν κωδικό πρόσβασης</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Παραπλάνηση κάποιου ώστε να κάνει κλικ σε κακόβουλο σύνδεσμο</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 Προσποίηση συναδέλφου για να ζητήσει ευαίσθητα δεδομένα</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Παραπληροφόρηση</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Ψευδείς ή ανακριβείς πληροφορίες που κοινοποιούνται χωρίς πρόθεση παραπλάνησης.</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Κοινοποίηση μιας εικόνας με λανθασμένη λεζάντα, πιστεύοντας ότι είναι αληθινή.</a:t>
            </a:r>
            <a:r>
              <a:rPr b="1" i="0" lang="en-US" sz="1100" u="none" cap="none" strike="noStrike">
                <a:solidFill>
                  <a:srgbClr val="000000"/>
                </a:solidFill>
                <a:latin typeface="Arial"/>
                <a:ea typeface="Arial"/>
                <a:cs typeface="Arial"/>
                <a:sym typeface="Arial"/>
              </a:rPr>
              <a:t> </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Χαρακτηριστικά:</a:t>
            </a:r>
            <a:endParaRPr b="0"/>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1. Ακούσια</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Το </a:t>
            </a:r>
            <a:r>
              <a:rPr b="1" i="0" lang="en-US" sz="1100" u="none" cap="none" strike="noStrike">
                <a:solidFill>
                  <a:srgbClr val="000000"/>
                </a:solidFill>
                <a:latin typeface="Arial"/>
                <a:ea typeface="Arial"/>
                <a:cs typeface="Arial"/>
                <a:sym typeface="Arial"/>
              </a:rPr>
              <a:t>άτομο που τη μοιράζεται δεν έχει την πρόθεση να παραπλανήσει </a:t>
            </a:r>
            <a:r>
              <a:rPr b="0" i="0" lang="en-US" sz="1100" u="none" cap="none" strike="noStrike">
                <a:solidFill>
                  <a:srgbClr val="000000"/>
                </a:solidFill>
                <a:latin typeface="Arial"/>
                <a:ea typeface="Arial"/>
                <a:cs typeface="Arial"/>
                <a:sym typeface="Arial"/>
              </a:rPr>
              <a:t>τους άλλους.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Συχνά προέρχεται από παρεξήγηση, κακή επαλήθευση των γεγονότων ή πίστη σε φήμες.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2. Βασίζεται σε ψευδείς ή ελλιπείς πληροφορίες</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να περιλαμβάνει </a:t>
            </a:r>
            <a:r>
              <a:rPr b="1" i="0" lang="en-US" sz="1100" u="none" cap="none" strike="noStrike">
                <a:solidFill>
                  <a:srgbClr val="000000"/>
                </a:solidFill>
                <a:latin typeface="Arial"/>
                <a:ea typeface="Arial"/>
                <a:cs typeface="Arial"/>
                <a:sym typeface="Arial"/>
              </a:rPr>
              <a:t>λανθασμένα στατιστικά στοιχεία</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παρωχημένα γεγονότα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παρερμηνευμένες έρευνες</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Μερικές φορές είναι απλά </a:t>
            </a:r>
            <a:r>
              <a:rPr b="1" i="0" lang="en-US" sz="1100" u="none" cap="none" strike="noStrike">
                <a:solidFill>
                  <a:srgbClr val="000000"/>
                </a:solidFill>
                <a:latin typeface="Arial"/>
                <a:ea typeface="Arial"/>
                <a:cs typeface="Arial"/>
                <a:sym typeface="Arial"/>
              </a:rPr>
              <a:t>εκτός πλαισίου</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3. Μπορεί να φαίνεται αξιόπιστο</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παραπληροφόρηση συχνά φαίνεται αληθινή ή αξιόπιστη, ειδικά αν προέρχεται από φίλους, συγγενείς ή γνωστές πηγές.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Διαδίδεται εύκολα στα μέσα κοινωνικής δικτύωσης </a:t>
            </a:r>
            <a:r>
              <a:rPr b="0" i="0" lang="en-US" sz="1100" u="none" cap="none" strike="noStrike">
                <a:solidFill>
                  <a:srgbClr val="000000"/>
                </a:solidFill>
                <a:latin typeface="Arial"/>
                <a:ea typeface="Arial"/>
                <a:cs typeface="Arial"/>
                <a:sym typeface="Arial"/>
              </a:rPr>
              <a:t>λόγω του συναισθηματικού ή εντυπωσιακού περιεχομένου της.</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4. Μπορεί να χρησιμοποιεί λανθασμένα πραγματικές πηγές</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Οι άνθρωποι μπορεί να </a:t>
            </a:r>
            <a:r>
              <a:rPr b="1" i="0" lang="en-US" sz="1100" u="none" cap="none" strike="noStrike">
                <a:solidFill>
                  <a:srgbClr val="000000"/>
                </a:solidFill>
                <a:latin typeface="Arial"/>
                <a:ea typeface="Arial"/>
                <a:cs typeface="Arial"/>
                <a:sym typeface="Arial"/>
              </a:rPr>
              <a:t>παραθέτουν λανθασμένα τα λόγια των ειδικών</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χρησιμοποιούν τίτλους χωρίς να διαβάζουν ολόκληρα τα άρθρα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να βασίζονται σε παρωδίες/σατιρικά κείμενα χωρίς να το συνειδητοποιούν</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5. Μπορεί να ενισχύσει τον πανικό</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Ακόμη και χωρίς πρόθεση, η παραπληροφόρηση μπορεί να </a:t>
            </a:r>
            <a:r>
              <a:rPr b="1" i="0" lang="en-US" sz="1100" u="none" cap="none" strike="noStrike">
                <a:solidFill>
                  <a:srgbClr val="000000"/>
                </a:solidFill>
                <a:latin typeface="Arial"/>
                <a:ea typeface="Arial"/>
                <a:cs typeface="Arial"/>
                <a:sym typeface="Arial"/>
              </a:rPr>
              <a:t>τροφοδοτήσει τον πανικό</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οδηγήσει σε λανθασμένες αποφάσεις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να διαδώσει στερεότυπα</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Η επανάληψη </a:t>
            </a:r>
            <a:r>
              <a:rPr b="0" i="0" lang="en-US" sz="1100" u="none" cap="none" strike="noStrike">
                <a:solidFill>
                  <a:srgbClr val="000000"/>
                </a:solidFill>
                <a:latin typeface="Arial"/>
                <a:ea typeface="Arial"/>
                <a:cs typeface="Arial"/>
                <a:sym typeface="Arial"/>
              </a:rPr>
              <a:t>μπορεί να κάνει τις ψευδείς πληροφορίες να φαίνονται «αληθινές» (το </a:t>
            </a:r>
            <a:r>
              <a:rPr b="1" i="0" lang="en-US" sz="1100" u="none" cap="none" strike="noStrike">
                <a:solidFill>
                  <a:srgbClr val="000000"/>
                </a:solidFill>
                <a:latin typeface="Arial"/>
                <a:ea typeface="Arial"/>
                <a:cs typeface="Arial"/>
                <a:sym typeface="Arial"/>
              </a:rPr>
              <a:t>φαινόμενο της ψευδούς αλήθειας</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Παραδείγματα</a:t>
            </a:r>
            <a:endParaRPr b="0"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Μοιράζοντας μια δημοφιλή ανάρτηση σχετικά με ένα φυσικό φάρμακο που θεραπεύει τον COVID-19, πιστεύοντας ότι είναι χρήσιμο.</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αναδημοσίευση μιας παλιάς φωτογραφίας κατά τη διάρκεια ενός έκτακτου γεγονότος, πιστεύοντας ότι είναι πρόσφατη.</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4" name="Google Shape;354;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Παραπληροφόρηση</a:t>
            </a:r>
            <a:r>
              <a:rPr b="0" i="0" lang="en-US" sz="1100" u="none" cap="none" strike="noStrike">
                <a:solidFill>
                  <a:srgbClr val="000000"/>
                </a:solidFill>
                <a:latin typeface="Arial"/>
                <a:ea typeface="Arial"/>
                <a:cs typeface="Arial"/>
                <a:sym typeface="Arial"/>
              </a:rPr>
              <a:t>: </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Αληθινές πληροφορίες που χρησιμοποιούνται για να βλάψουν ένα άτομο, έναν οργανισμό ή μια χώρα.</a:t>
            </a:r>
            <a:br>
              <a:rPr b="0" i="0"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Διαρροή προσωπικών δεδομένων με σκοπό να εκθέσει κάποιον.</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Χαρακτηριστικά:</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Βασίζεται σε πραγματικές πληροφορίες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Το </a:t>
            </a:r>
            <a:r>
              <a:rPr b="1" i="0" lang="en-US" sz="1100" u="none" cap="none" strike="noStrike">
                <a:solidFill>
                  <a:srgbClr val="000000"/>
                </a:solidFill>
                <a:latin typeface="Arial"/>
                <a:ea typeface="Arial"/>
                <a:cs typeface="Arial"/>
                <a:sym typeface="Arial"/>
              </a:rPr>
              <a:t>περιεχόμενο είναι ορθό από πλευράς γεγονότων</a:t>
            </a:r>
            <a:r>
              <a:rPr b="0" i="0" lang="en-US" sz="1100" u="none" cap="none" strike="noStrike">
                <a:solidFill>
                  <a:srgbClr val="000000"/>
                </a:solidFill>
                <a:latin typeface="Arial"/>
                <a:ea typeface="Arial"/>
                <a:cs typeface="Arial"/>
                <a:sym typeface="Arial"/>
              </a:rPr>
              <a:t>, αλλά ο τρόπος και ο λόγος για τον οποίο κοινοποιείται είναι επιβλαβής.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Παράδειγμα: Διαρροή ιδιωτικών μηνυμάτων ή προσωπικών δεδομένων κάποιου.</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Πρόθεση να βλάψει</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 στόχος είναι να </a:t>
            </a:r>
            <a:r>
              <a:rPr b="1" i="0" lang="en-US" sz="1100" u="none" cap="none" strike="noStrike">
                <a:solidFill>
                  <a:srgbClr val="000000"/>
                </a:solidFill>
                <a:latin typeface="Arial"/>
                <a:ea typeface="Arial"/>
                <a:cs typeface="Arial"/>
                <a:sym typeface="Arial"/>
              </a:rPr>
              <a:t>βλάψει τη φήμη</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υποκινήσει το μίσος</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να χειραγωγήσει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να προκαλέσει σύγκρουση</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Χρησιμοποιείται συχνά σε πολιτικές ή προσωπικές επιθέσεις.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Εκτός πλαισίου</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Οι πραγματικές πληροφορίες </a:t>
            </a:r>
            <a:r>
              <a:rPr b="1" i="0" lang="en-US" sz="1100" u="none" cap="none" strike="noStrike">
                <a:solidFill>
                  <a:srgbClr val="000000"/>
                </a:solidFill>
                <a:latin typeface="Arial"/>
                <a:ea typeface="Arial"/>
                <a:cs typeface="Arial"/>
                <a:sym typeface="Arial"/>
              </a:rPr>
              <a:t>παρουσιάζονται χωρίς το απαραίτητο ιστορικό</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χρησιμοποιούνται παραπλανητικά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παραποιούνται</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Παράδειγμα: Αναφορά ακριβούς παραθέματος, αλλά χωρίς το πλαίσιο, ώστε να αντιστραφεί το νόημα.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Παραβίαση της ιδιωτικής ζωής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Κοινοποίηση </a:t>
            </a:r>
            <a:r>
              <a:rPr b="1" i="0" lang="en-US" sz="1100" u="none" cap="none" strike="noStrike">
                <a:solidFill>
                  <a:srgbClr val="000000"/>
                </a:solidFill>
                <a:latin typeface="Arial"/>
                <a:ea typeface="Arial"/>
                <a:cs typeface="Arial"/>
                <a:sym typeface="Arial"/>
              </a:rPr>
              <a:t>προσωπικού ή ευαίσθητου περιεχομένου</a:t>
            </a:r>
            <a:r>
              <a:rPr b="0" i="0" lang="en-US" sz="1100" u="none" cap="none" strike="noStrike">
                <a:solidFill>
                  <a:srgbClr val="000000"/>
                </a:solidFill>
                <a:latin typeface="Arial"/>
                <a:ea typeface="Arial"/>
                <a:cs typeface="Arial"/>
                <a:sym typeface="Arial"/>
              </a:rPr>
              <a:t>, όπως ιατρικά αρχεία, διευθύνσεις ή εικόνες, χωρίς άδεια.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Μερικές φορές περιλαμβάνει </a:t>
            </a:r>
            <a:r>
              <a:rPr b="1" i="0" lang="en-US" sz="1100" u="none" cap="none" strike="noStrike">
                <a:solidFill>
                  <a:srgbClr val="000000"/>
                </a:solidFill>
                <a:latin typeface="Arial"/>
                <a:ea typeface="Arial"/>
                <a:cs typeface="Arial"/>
                <a:sym typeface="Arial"/>
              </a:rPr>
              <a:t>doxxing </a:t>
            </a:r>
            <a:r>
              <a:rPr b="0" i="0" lang="en-US" sz="1100" u="none" cap="none" strike="noStrike">
                <a:solidFill>
                  <a:srgbClr val="000000"/>
                </a:solidFill>
                <a:latin typeface="Arial"/>
                <a:ea typeface="Arial"/>
                <a:cs typeface="Arial"/>
                <a:sym typeface="Arial"/>
              </a:rPr>
              <a:t>(δημοσίευση προσωπικών πληροφοριών στο διαδίκτυο).</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Χρονοδιάγραμμα για μέγιστη ζημιά</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Οι παραπληροφορίες μπορεί να </a:t>
            </a:r>
            <a:r>
              <a:rPr b="1" i="0" lang="en-US" sz="1100" u="none" cap="none" strike="noStrike">
                <a:solidFill>
                  <a:srgbClr val="000000"/>
                </a:solidFill>
                <a:latin typeface="Arial"/>
                <a:ea typeface="Arial"/>
                <a:cs typeface="Arial"/>
                <a:sym typeface="Arial"/>
              </a:rPr>
              <a:t>δημοσιεύονται στρατηγικά</a:t>
            </a:r>
            <a:r>
              <a:rPr b="0" i="0" lang="en-US" sz="1100" u="none" cap="none" strike="noStrike">
                <a:solidFill>
                  <a:srgbClr val="000000"/>
                </a:solidFill>
                <a:latin typeface="Arial"/>
                <a:ea typeface="Arial"/>
                <a:cs typeface="Arial"/>
                <a:sym typeface="Arial"/>
              </a:rPr>
              <a:t>, όπως κατά τη διάρκεια εκλογών, διαδηλώσεων ή δημόσιων κρίσεων, για να ενισχύσουν τον φόβο ή τη σύγχυση.</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Παραδείγματα</a:t>
            </a:r>
            <a:endParaRPr b="1" i="1"/>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Δημοσίευση παραβιασμένων email ενός πολιτικού ακριβώς πριν από τις εκλογές.</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Δημοσίευση αληθούς ειδησεογραφικού ρεπορτάζ σχετικά με το παρελθόν ενός ατόμου για να καταστρέψει τη φήμη του χρόνια αργότερα.</a:t>
            </a:r>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Δημοσίευση πραγματικών φωτογραφιών κάποιου με παραπλανητική λεζάντα για να υποκινήσει το μίσος.</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0" name="Google Shape;370;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Ψευδείς ειδήσεις</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Ψευδείς ειδήσεις που παρουσιάζονται ως νόμιμες δημοσιογραφικές πληροφορίες και συχνά μοιράζονται στα μέσα κοινωνικής δικτύωσης.</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Τίτλοι που γίνονται viral και ισχυρίζονται ψευδείς επιστημονικές ανακαλύψεις.</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Χαρακτηριστικά:</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Εντελώς ή εν μέρει ψευδείς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Το βασικό περιεχόμενο είναι </a:t>
            </a:r>
            <a:r>
              <a:rPr b="1" i="0" lang="en-US" sz="1100" u="none" cap="none" strike="noStrike">
                <a:solidFill>
                  <a:srgbClr val="000000"/>
                </a:solidFill>
                <a:latin typeface="Arial"/>
                <a:ea typeface="Arial"/>
                <a:cs typeface="Arial"/>
                <a:sym typeface="Arial"/>
              </a:rPr>
              <a:t>πλασματικό</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παραποιημένο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εκτός πλαισίου</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Μπορεί να χρησιμοποιούν </a:t>
            </a:r>
            <a:r>
              <a:rPr b="1" i="0" lang="en-US" sz="1100" u="none" cap="none" strike="noStrike">
                <a:solidFill>
                  <a:srgbClr val="000000"/>
                </a:solidFill>
                <a:latin typeface="Arial"/>
                <a:ea typeface="Arial"/>
                <a:cs typeface="Arial"/>
                <a:sym typeface="Arial"/>
              </a:rPr>
              <a:t>τίτλους clickbait</a:t>
            </a:r>
            <a:r>
              <a:rPr b="0" i="0" lang="en-US" sz="1100" u="none" cap="none" strike="noStrike">
                <a:solidFill>
                  <a:srgbClr val="000000"/>
                </a:solidFill>
                <a:latin typeface="Arial"/>
                <a:ea typeface="Arial"/>
                <a:cs typeface="Arial"/>
                <a:sym typeface="Arial"/>
              </a:rPr>
              <a:t>, ψευδείς αναφορές ή </a:t>
            </a:r>
            <a:r>
              <a:rPr lang="en-US"/>
              <a:t>φανταστικά</a:t>
            </a:r>
            <a:r>
              <a:rPr b="0" i="0" lang="en-US" sz="1100" u="none" cap="none" strike="noStrike">
                <a:solidFill>
                  <a:srgbClr val="000000"/>
                </a:solidFill>
                <a:latin typeface="Arial"/>
                <a:ea typeface="Arial"/>
                <a:cs typeface="Arial"/>
                <a:sym typeface="Arial"/>
              </a:rPr>
              <a:t> γεγονότα.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Μεταμφιεσμέν</a:t>
            </a:r>
            <a:r>
              <a:rPr b="1" lang="en-US"/>
              <a:t>ες</a:t>
            </a:r>
            <a:r>
              <a:rPr b="1" i="0" lang="en-US" sz="1100" u="none" cap="none" strike="noStrike">
                <a:solidFill>
                  <a:srgbClr val="000000"/>
                </a:solidFill>
                <a:latin typeface="Arial"/>
                <a:ea typeface="Arial"/>
                <a:cs typeface="Arial"/>
                <a:sym typeface="Arial"/>
              </a:rPr>
              <a:t> ως πραγματικές ειδήσεις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Παρουσιάζονται με την </a:t>
            </a:r>
            <a:r>
              <a:rPr b="1" i="0" lang="en-US" sz="1100" u="none" cap="none" strike="noStrike">
                <a:solidFill>
                  <a:srgbClr val="000000"/>
                </a:solidFill>
                <a:latin typeface="Arial"/>
                <a:ea typeface="Arial"/>
                <a:cs typeface="Arial"/>
                <a:sym typeface="Arial"/>
              </a:rPr>
              <a:t>εμφάνιση επαγγελματικής δημοσιογραφίας </a:t>
            </a:r>
            <a:r>
              <a:rPr b="0" i="0" lang="en-US" sz="1100" u="none" cap="none" strike="noStrike">
                <a:solidFill>
                  <a:srgbClr val="000000"/>
                </a:solidFill>
                <a:latin typeface="Arial"/>
                <a:ea typeface="Arial"/>
                <a:cs typeface="Arial"/>
                <a:sym typeface="Arial"/>
              </a:rPr>
              <a:t>(π.χ. ψεύτικες ιστοσελίδες ειδήσεων που μιμούνται πραγματικά μέσα ενημέρωσης).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Χρησιμοποιεί </a:t>
            </a:r>
            <a:r>
              <a:rPr b="1" i="0" lang="en-US" sz="1100" u="none" cap="none" strike="noStrike">
                <a:solidFill>
                  <a:srgbClr val="000000"/>
                </a:solidFill>
                <a:latin typeface="Arial"/>
                <a:ea typeface="Arial"/>
                <a:cs typeface="Arial"/>
                <a:sym typeface="Arial"/>
              </a:rPr>
              <a:t>αξιόπιστες μορφές </a:t>
            </a:r>
            <a:r>
              <a:rPr b="0" i="0" lang="en-US" sz="1100" u="none" cap="none" strike="noStrike">
                <a:solidFill>
                  <a:srgbClr val="000000"/>
                </a:solidFill>
                <a:latin typeface="Arial"/>
                <a:ea typeface="Arial"/>
                <a:cs typeface="Arial"/>
                <a:sym typeface="Arial"/>
              </a:rPr>
              <a:t>(λογότυπα, υπογραφές ή ημερομηνίες) για να εξαπατήσει τους αναγνώστες.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Σκόπιμα παραπλανητικές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Δημιουργούνται </a:t>
            </a:r>
            <a:r>
              <a:rPr b="1" i="0" lang="en-US" sz="1100" u="none" cap="none" strike="noStrike">
                <a:solidFill>
                  <a:srgbClr val="000000"/>
                </a:solidFill>
                <a:latin typeface="Arial"/>
                <a:ea typeface="Arial"/>
                <a:cs typeface="Arial"/>
                <a:sym typeface="Arial"/>
              </a:rPr>
              <a:t>με σκοπό την παραπλάνηση</a:t>
            </a:r>
            <a:r>
              <a:rPr b="0" i="0" lang="en-US" sz="1100" u="none" cap="none" strike="noStrike">
                <a:solidFill>
                  <a:srgbClr val="000000"/>
                </a:solidFill>
                <a:latin typeface="Arial"/>
                <a:ea typeface="Arial"/>
                <a:cs typeface="Arial"/>
                <a:sym typeface="Arial"/>
              </a:rPr>
              <a:t>, συχνά για </a:t>
            </a:r>
            <a:r>
              <a:rPr b="1" i="0" lang="en-US" sz="1100" u="none" cap="none" strike="noStrike">
                <a:solidFill>
                  <a:srgbClr val="000000"/>
                </a:solidFill>
                <a:latin typeface="Arial"/>
                <a:ea typeface="Arial"/>
                <a:cs typeface="Arial"/>
                <a:sym typeface="Arial"/>
              </a:rPr>
              <a:t>πολιτικό όφελος</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οικονομικό κέρδος </a:t>
            </a:r>
            <a:r>
              <a:rPr b="0" i="0" lang="en-US" sz="1100" u="none" cap="none" strike="noStrike">
                <a:solidFill>
                  <a:srgbClr val="000000"/>
                </a:solidFill>
                <a:latin typeface="Arial"/>
                <a:ea typeface="Arial"/>
                <a:cs typeface="Arial"/>
                <a:sym typeface="Arial"/>
              </a:rPr>
              <a:t>(μέσω διαφημιστικών εσόδων) ή </a:t>
            </a:r>
            <a:r>
              <a:rPr b="1" i="0" lang="en-US" sz="1100" u="none" cap="none" strike="noStrike">
                <a:solidFill>
                  <a:srgbClr val="000000"/>
                </a:solidFill>
                <a:latin typeface="Arial"/>
                <a:ea typeface="Arial"/>
                <a:cs typeface="Arial"/>
                <a:sym typeface="Arial"/>
              </a:rPr>
              <a:t>κοινωνική επιρροή</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Εμπίπτουν στην κατηγορία </a:t>
            </a:r>
            <a:r>
              <a:rPr b="1" i="0" lang="en-US" sz="1100" u="none" cap="none" strike="noStrike">
                <a:solidFill>
                  <a:srgbClr val="000000"/>
                </a:solidFill>
                <a:latin typeface="Arial"/>
                <a:ea typeface="Arial"/>
                <a:cs typeface="Arial"/>
                <a:sym typeface="Arial"/>
              </a:rPr>
              <a:t>της παραπληροφόρησης</a:t>
            </a:r>
            <a:r>
              <a:rPr b="0" i="0" lang="en-US" sz="1100" u="none" cap="none" strike="noStrike">
                <a:solidFill>
                  <a:srgbClr val="000000"/>
                </a:solidFill>
                <a:latin typeface="Arial"/>
                <a:ea typeface="Arial"/>
                <a:cs typeface="Arial"/>
                <a:sym typeface="Arial"/>
              </a:rPr>
              <a:t>, αλλά μιμούνται συγκεκριμένα τη δημοσιογραφία.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Συναισθηματικά φορτισμέν</a:t>
            </a:r>
            <a:r>
              <a:rPr b="1" lang="en-US"/>
              <a:t>ες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Χρησιμοποι</a:t>
            </a:r>
            <a:r>
              <a:rPr lang="en-US"/>
              <a:t>ούν</a:t>
            </a:r>
            <a:r>
              <a:rPr b="0" i="0" lang="en-US" sz="1100" u="none" cap="none" strike="noStrike">
                <a:solidFill>
                  <a:srgbClr val="000000"/>
                </a:solidFill>
                <a:latin typeface="Arial"/>
                <a:ea typeface="Arial"/>
                <a:cs typeface="Arial"/>
                <a:sym typeface="Arial"/>
              </a:rPr>
              <a:t> συγκλονιστικό, σοκαριστικό ή εξωφρενικό περιεχόμενο για να προκαλέσ</a:t>
            </a:r>
            <a:r>
              <a:rPr lang="en-US"/>
              <a:t>ουν</a:t>
            </a:r>
            <a:r>
              <a:rPr b="0" i="0" lang="en-US" sz="1100" u="none" cap="none" strike="noStrike">
                <a:solidFill>
                  <a:srgbClr val="000000"/>
                </a:solidFill>
                <a:latin typeface="Arial"/>
                <a:ea typeface="Arial"/>
                <a:cs typeface="Arial"/>
                <a:sym typeface="Arial"/>
              </a:rPr>
              <a:t> έντονα συναισθήματα (φόβο, θυμό, οργή).</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Προωθ</a:t>
            </a:r>
            <a:r>
              <a:rPr lang="en-US"/>
              <a:t>ούν</a:t>
            </a:r>
            <a:r>
              <a:rPr b="0" i="0" lang="en-US" sz="1100" u="none" cap="none" strike="noStrike">
                <a:solidFill>
                  <a:srgbClr val="000000"/>
                </a:solidFill>
                <a:latin typeface="Arial"/>
                <a:ea typeface="Arial"/>
                <a:cs typeface="Arial"/>
                <a:sym typeface="Arial"/>
              </a:rPr>
              <a:t> την αλληλεπίδραση (κλικ, κοινοποιήσεις, σχόλια) χωρίς να λαμβάν</a:t>
            </a:r>
            <a:r>
              <a:rPr lang="en-US"/>
              <a:t>ουν</a:t>
            </a:r>
            <a:r>
              <a:rPr b="0" i="0" lang="en-US" sz="1100" u="none" cap="none" strike="noStrike">
                <a:solidFill>
                  <a:srgbClr val="000000"/>
                </a:solidFill>
                <a:latin typeface="Arial"/>
                <a:ea typeface="Arial"/>
                <a:cs typeface="Arial"/>
                <a:sym typeface="Arial"/>
              </a:rPr>
              <a:t> υπόψη την αλήθεια.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Έλλειψη αξιόπιστων πηγών</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Συχνά </a:t>
            </a:r>
            <a:r>
              <a:rPr b="1" i="0" lang="en-US" sz="1100" u="none" cap="none" strike="noStrike">
                <a:solidFill>
                  <a:srgbClr val="000000"/>
                </a:solidFill>
                <a:latin typeface="Arial"/>
                <a:ea typeface="Arial"/>
                <a:cs typeface="Arial"/>
                <a:sym typeface="Arial"/>
              </a:rPr>
              <a:t>δεν υπάρχουν αναφορές σε αποδεικτικά στοιχεία</a:t>
            </a:r>
            <a:r>
              <a:rPr b="0" i="0" lang="en-US" sz="1100" u="none" cap="none" strike="noStrike">
                <a:solidFill>
                  <a:srgbClr val="000000"/>
                </a:solidFill>
                <a:latin typeface="Arial"/>
                <a:ea typeface="Arial"/>
                <a:cs typeface="Arial"/>
                <a:sym typeface="Arial"/>
              </a:rPr>
              <a:t>, </a:t>
            </a:r>
            <a:r>
              <a:rPr b="1" i="0" lang="en-US" sz="1100" u="none" cap="none" strike="noStrike">
                <a:solidFill>
                  <a:srgbClr val="000000"/>
                </a:solidFill>
                <a:latin typeface="Arial"/>
                <a:ea typeface="Arial"/>
                <a:cs typeface="Arial"/>
                <a:sym typeface="Arial"/>
              </a:rPr>
              <a:t>οι πηγές είναι ανώνυμες </a:t>
            </a:r>
            <a:r>
              <a:rPr b="0" i="0" lang="en-US" sz="1100" u="none" cap="none" strike="noStrike">
                <a:solidFill>
                  <a:srgbClr val="000000"/>
                </a:solidFill>
                <a:latin typeface="Arial"/>
                <a:ea typeface="Arial"/>
                <a:cs typeface="Arial"/>
                <a:sym typeface="Arial"/>
              </a:rPr>
              <a:t>ή </a:t>
            </a:r>
            <a:r>
              <a:rPr b="1" i="0" lang="en-US" sz="1100" u="none" cap="none" strike="noStrike">
                <a:solidFill>
                  <a:srgbClr val="000000"/>
                </a:solidFill>
                <a:latin typeface="Arial"/>
                <a:ea typeface="Arial"/>
                <a:cs typeface="Arial"/>
                <a:sym typeface="Arial"/>
              </a:rPr>
              <a:t>οι σύνδεσμοι οδηγούν σε αναξιόπιστους ιστότοπους</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Αποφεύγει ισχυρισμούς που μπορούν να επαληθευτούν ή παραποιεί μελέτες/δεδομένα.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Σχεδιασμέ</a:t>
            </a:r>
            <a:r>
              <a:rPr b="1" lang="en-US"/>
              <a:t>νες</a:t>
            </a:r>
            <a:r>
              <a:rPr b="1" i="0" lang="en-US" sz="1100" u="none" cap="none" strike="noStrike">
                <a:solidFill>
                  <a:srgbClr val="000000"/>
                </a:solidFill>
                <a:latin typeface="Arial"/>
                <a:ea typeface="Arial"/>
                <a:cs typeface="Arial"/>
                <a:sym typeface="Arial"/>
              </a:rPr>
              <a:t> για να γίν</a:t>
            </a:r>
            <a:r>
              <a:rPr b="1" lang="en-US"/>
              <a:t>ουν</a:t>
            </a:r>
            <a:r>
              <a:rPr b="1" i="0" lang="en-US" sz="1100" u="none" cap="none" strike="noStrike">
                <a:solidFill>
                  <a:srgbClr val="000000"/>
                </a:solidFill>
                <a:latin typeface="Arial"/>
                <a:ea typeface="Arial"/>
                <a:cs typeface="Arial"/>
                <a:sym typeface="Arial"/>
              </a:rPr>
              <a:t> viral</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Δομημέν</a:t>
            </a:r>
            <a:r>
              <a:rPr lang="en-US"/>
              <a:t>ες</a:t>
            </a:r>
            <a:r>
              <a:rPr b="0" i="0" lang="en-US" sz="1100" u="none" cap="none" strike="noStrike">
                <a:solidFill>
                  <a:srgbClr val="000000"/>
                </a:solidFill>
                <a:latin typeface="Arial"/>
                <a:ea typeface="Arial"/>
                <a:cs typeface="Arial"/>
                <a:sym typeface="Arial"/>
              </a:rPr>
              <a:t> έτσι ώστε να μπορεί να </a:t>
            </a:r>
            <a:r>
              <a:rPr b="1" i="0" lang="en-US" sz="1100" u="none" cap="none" strike="noStrike">
                <a:solidFill>
                  <a:srgbClr val="000000"/>
                </a:solidFill>
              </a:rPr>
              <a:t>δια</a:t>
            </a:r>
            <a:r>
              <a:rPr b="1" i="0" lang="en-US" sz="1100" u="none" cap="none" strike="noStrike">
                <a:solidFill>
                  <a:srgbClr val="000000"/>
                </a:solidFill>
                <a:latin typeface="Arial"/>
                <a:ea typeface="Arial"/>
                <a:cs typeface="Arial"/>
                <a:sym typeface="Arial"/>
              </a:rPr>
              <a:t>μοιραστ</a:t>
            </a:r>
            <a:r>
              <a:rPr b="1" lang="en-US"/>
              <a:t>ούν</a:t>
            </a:r>
            <a:r>
              <a:rPr b="1" i="0" lang="en-US" sz="1100" u="none" cap="none" strike="noStrike">
                <a:solidFill>
                  <a:srgbClr val="000000"/>
                </a:solidFill>
                <a:latin typeface="Arial"/>
                <a:ea typeface="Arial"/>
                <a:cs typeface="Arial"/>
                <a:sym typeface="Arial"/>
              </a:rPr>
              <a:t> εύκολα</a:t>
            </a:r>
            <a:r>
              <a:rPr b="0" i="0" lang="en-US" sz="1100" u="none" cap="none" strike="noStrike">
                <a:solidFill>
                  <a:srgbClr val="000000"/>
                </a:solidFill>
                <a:latin typeface="Arial"/>
                <a:ea typeface="Arial"/>
                <a:cs typeface="Arial"/>
                <a:sym typeface="Arial"/>
              </a:rPr>
              <a:t>, ειδικά στα μέσα κοινωνικής δικτύωσης.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Οι τίτλοι μπορεί να είναι </a:t>
            </a:r>
            <a:r>
              <a:rPr b="1" i="0" lang="en-US" sz="1100" u="none" cap="none" strike="noStrike">
                <a:solidFill>
                  <a:srgbClr val="000000"/>
                </a:solidFill>
                <a:latin typeface="Arial"/>
                <a:ea typeface="Arial"/>
                <a:cs typeface="Arial"/>
                <a:sym typeface="Arial"/>
              </a:rPr>
              <a:t>παραπλανητικοί ή υπερβολικοί </a:t>
            </a:r>
            <a:r>
              <a:rPr b="0" i="0" lang="en-US" sz="1100" u="none" cap="none" strike="noStrike">
                <a:solidFill>
                  <a:srgbClr val="000000"/>
                </a:solidFill>
                <a:latin typeface="Arial"/>
                <a:ea typeface="Arial"/>
                <a:cs typeface="Arial"/>
                <a:sym typeface="Arial"/>
              </a:rPr>
              <a:t>για να μεγιστοποιήσουν τη διάδοση.</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Παραδείγματα</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Ένα πλαστό άρθρο που ισχυρίζεται ότι μια διασημότητα ενέκρινε μια θαυματουργή θεραπεία</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Ένας ιστότοπος ψευδών ειδήσεων που δημοσιεύει μια ψευδή είδηση ότι ένας πολιτικός συνελήφθη</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Μια εικόνα που έγινε viral με μια εντελώς ψευδή λεζάντα που έρχεται σε αντίθεση με τα οπτικά στοιχεία</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Deepfake</a:t>
            </a:r>
            <a:r>
              <a:rPr b="0" i="0" lang="en-US" sz="1100" u="none" cap="none" strike="noStrike">
                <a:solidFill>
                  <a:srgbClr val="000000"/>
                </a:solidFill>
                <a:latin typeface="Arial"/>
                <a:ea typeface="Arial"/>
                <a:cs typeface="Arial"/>
                <a:sym typeface="Arial"/>
              </a:rPr>
              <a:t>: </a:t>
            </a:r>
            <a:endParaRPr b="1" i="0" sz="9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Συνθετικά μέσα (συνήθως βίντεο ή ήχος) που δημιουργούνται από τεχνητή νοημοσύνη για να μιμούνται πραγματικούς ανθρώπους, συχνά με πειστικό τρόπο.</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Ένα βίντεο που δείχνει έναν πολιτικό να λέει πράγματα που στην πραγματικότητα δεν είπε ποτέ.</a:t>
            </a:r>
            <a:endParaRPr b="0"/>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Χαρακτηριστικά:</a:t>
            </a:r>
            <a:br>
              <a:rPr b="0" lang="en-US"/>
            </a:br>
            <a:r>
              <a:rPr b="0" i="0" lang="en-US" sz="1100" u="none" cap="none" strike="noStrike">
                <a:solidFill>
                  <a:srgbClr val="000000"/>
                </a:solidFill>
                <a:latin typeface="Arial"/>
                <a:ea typeface="Arial"/>
                <a:cs typeface="Arial"/>
                <a:sym typeface="Arial"/>
              </a:rPr>
              <a:t>Πρόκειται για ισχυρές μορφές </a:t>
            </a:r>
            <a:r>
              <a:rPr b="1" i="0" lang="en-US" sz="1100" u="none" cap="none" strike="noStrike">
                <a:solidFill>
                  <a:srgbClr val="000000"/>
                </a:solidFill>
                <a:latin typeface="Arial"/>
                <a:ea typeface="Arial"/>
                <a:cs typeface="Arial"/>
                <a:sym typeface="Arial"/>
              </a:rPr>
              <a:t>συνθετικής παραπληροφόρησης </a:t>
            </a:r>
            <a:r>
              <a:rPr b="0" i="0" lang="en-US" sz="1100" u="none" cap="none" strike="noStrike">
                <a:solidFill>
                  <a:srgbClr val="000000"/>
                </a:solidFill>
                <a:latin typeface="Arial"/>
                <a:ea typeface="Arial"/>
                <a:cs typeface="Arial"/>
                <a:sym typeface="Arial"/>
              </a:rPr>
              <a:t>που μπορούν να είναι εξαιρετικά ρεαλιστικές, γεγονός που τις καθιστά δύσκολο να ανιχνευθούν χωρίς προσεκτική ανάλυση ή εξειδικευμένα εργαλεία.</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Δημιουργημένα ή </a:t>
            </a:r>
            <a:r>
              <a:rPr b="1" lang="en-US"/>
              <a:t>επεξεργασ</a:t>
            </a:r>
            <a:r>
              <a:rPr b="1" i="0" lang="en-US" sz="1100" u="none" cap="none" strike="noStrike">
                <a:solidFill>
                  <a:srgbClr val="000000"/>
                </a:solidFill>
                <a:latin typeface="Arial"/>
                <a:ea typeface="Arial"/>
                <a:cs typeface="Arial"/>
                <a:sym typeface="Arial"/>
              </a:rPr>
              <a:t>μένα από τεχνητή νοημοσύνη</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Δημιουργούνται με τη χρήση </a:t>
            </a:r>
            <a:r>
              <a:rPr b="1" i="0" lang="en-US" sz="1100" u="none" cap="none" strike="noStrike">
                <a:solidFill>
                  <a:srgbClr val="000000"/>
                </a:solidFill>
                <a:latin typeface="Arial"/>
                <a:ea typeface="Arial"/>
                <a:cs typeface="Arial"/>
                <a:sym typeface="Arial"/>
              </a:rPr>
              <a:t>τεχνικών μηχανικής μάθησης</a:t>
            </a:r>
            <a:r>
              <a:rPr b="0" i="0" lang="en-US" sz="1100" u="none" cap="none" strike="noStrike">
                <a:solidFill>
                  <a:srgbClr val="000000"/>
                </a:solidFill>
                <a:latin typeface="Arial"/>
                <a:ea typeface="Arial"/>
                <a:cs typeface="Arial"/>
                <a:sym typeface="Arial"/>
              </a:rPr>
              <a:t>, ειδικά </a:t>
            </a:r>
            <a:r>
              <a:rPr b="1" i="0" lang="en-US" sz="1100" u="none" cap="none" strike="noStrike">
                <a:solidFill>
                  <a:srgbClr val="000000"/>
                </a:solidFill>
                <a:latin typeface="Arial"/>
                <a:ea typeface="Arial"/>
                <a:cs typeface="Arial"/>
                <a:sym typeface="Arial"/>
              </a:rPr>
              <a:t>βαθιάς μάθησης </a:t>
            </a:r>
            <a:r>
              <a:rPr b="0" i="0" lang="en-US" sz="1100" u="none" cap="none" strike="noStrike">
                <a:solidFill>
                  <a:srgbClr val="000000"/>
                </a:solidFill>
                <a:latin typeface="Arial"/>
                <a:ea typeface="Arial"/>
                <a:cs typeface="Arial"/>
                <a:sym typeface="Arial"/>
              </a:rPr>
              <a:t>και </a:t>
            </a:r>
            <a:r>
              <a:rPr b="1" i="0" lang="en-US" sz="1100" u="none" cap="none" strike="noStrike">
                <a:solidFill>
                  <a:srgbClr val="000000"/>
                </a:solidFill>
                <a:latin typeface="Arial"/>
                <a:ea typeface="Arial"/>
                <a:cs typeface="Arial"/>
                <a:sym typeface="Arial"/>
              </a:rPr>
              <a:t>γενετικών ανταγωνιστικών δικτύων (GAN)</a:t>
            </a:r>
            <a:r>
              <a:rPr b="0" i="0" lang="en-US" sz="1100" u="none" cap="none" strike="noStrike">
                <a:solidFill>
                  <a:srgbClr val="000000"/>
                </a:solidFill>
                <a:latin typeface="Arial"/>
                <a:ea typeface="Arial"/>
                <a:cs typeface="Arial"/>
                <a:sym typeface="Arial"/>
              </a:rPr>
              <a:t>.</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Συχνά περιλαμβάν</a:t>
            </a:r>
            <a:r>
              <a:rPr lang="en-US"/>
              <a:t>ουν</a:t>
            </a:r>
            <a:r>
              <a:rPr b="0" i="0" lang="en-US" sz="1100" u="none" cap="none" strike="noStrike">
                <a:solidFill>
                  <a:srgbClr val="000000"/>
                </a:solidFill>
                <a:latin typeface="Arial"/>
                <a:ea typeface="Arial"/>
                <a:cs typeface="Arial"/>
                <a:sym typeface="Arial"/>
              </a:rPr>
              <a:t> την αντιστοίχιση του προσώπου ή της φωνής ενός ατόμου με εκείνο ενός άλλου.</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2. </a:t>
            </a:r>
            <a:r>
              <a:rPr b="1" lang="en-US"/>
              <a:t>Ρ</a:t>
            </a:r>
            <a:r>
              <a:rPr b="1" i="0" lang="en-US" sz="1100" u="none" cap="none" strike="noStrike">
                <a:solidFill>
                  <a:srgbClr val="000000"/>
                </a:solidFill>
                <a:latin typeface="Arial"/>
                <a:ea typeface="Arial"/>
                <a:cs typeface="Arial"/>
                <a:sym typeface="Arial"/>
              </a:rPr>
              <a:t>εαλιστική εμφάνιση</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Σχεδιασμένα για </a:t>
            </a:r>
            <a:r>
              <a:rPr b="1" i="0" lang="en-US" sz="1100" u="none" cap="none" strike="noStrike">
                <a:solidFill>
                  <a:srgbClr val="000000"/>
                </a:solidFill>
                <a:latin typeface="Arial"/>
                <a:ea typeface="Arial"/>
                <a:cs typeface="Arial"/>
                <a:sym typeface="Arial"/>
              </a:rPr>
              <a:t>να φαίνονται και να ακούγονται πειστικά αληθινά</a:t>
            </a:r>
            <a:r>
              <a:rPr b="0" i="0" lang="en-US" sz="1100" u="none" cap="none" strike="noStrike">
                <a:solidFill>
                  <a:srgbClr val="000000"/>
                </a:solidFill>
                <a:latin typeface="Arial"/>
                <a:ea typeface="Arial"/>
                <a:cs typeface="Arial"/>
                <a:sym typeface="Arial"/>
              </a:rPr>
              <a:t>, συχνά μιμούνται τις εκφράσεις του προσώπου, τις κινήσεις των χειλιών και τον τόνο της φωνής με μεγάλη ακρίβεια.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Δύσκολο να εντοπιστ</a:t>
            </a:r>
            <a:r>
              <a:rPr lang="en-US"/>
              <a:t>ούν</a:t>
            </a:r>
            <a:r>
              <a:rPr b="0" i="0" lang="en-US" sz="1100" u="none" cap="none" strike="noStrike">
                <a:solidFill>
                  <a:srgbClr val="000000"/>
                </a:solidFill>
                <a:latin typeface="Arial"/>
                <a:ea typeface="Arial"/>
                <a:cs typeface="Arial"/>
                <a:sym typeface="Arial"/>
              </a:rPr>
              <a:t> με γυμνό μάτι.</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Παραπλανητικός σκοπός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Χρησιμοποιείται συχνά για </a:t>
            </a:r>
            <a:r>
              <a:rPr b="1" i="0" lang="en-US" sz="1100" u="none" cap="none" strike="noStrike">
                <a:solidFill>
                  <a:srgbClr val="000000"/>
                </a:solidFill>
                <a:latin typeface="Arial"/>
                <a:ea typeface="Arial"/>
                <a:cs typeface="Arial"/>
                <a:sym typeface="Arial"/>
              </a:rPr>
              <a:t>κακόβουλους σκοπούς</a:t>
            </a:r>
            <a:r>
              <a:rPr b="0" i="0" lang="en-US" sz="1100" u="none" cap="none" strike="noStrike">
                <a:solidFill>
                  <a:srgbClr val="000000"/>
                </a:solidFill>
                <a:latin typeface="Arial"/>
                <a:ea typeface="Arial"/>
                <a:cs typeface="Arial"/>
                <a:sym typeface="Arial"/>
              </a:rPr>
              <a:t>, όπως:</a:t>
            </a:r>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Πολιτική χειραγώγηση</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Ψευδείς ειδήσεις για διασημότητες</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Απάτη και εξαπάτηση</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Εκδίκηση ή παρενόχληση</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Μπορούν να διαδώσουν</a:t>
            </a:r>
            <a:r>
              <a:rPr b="1" i="0" lang="en-US" sz="1100" u="none" cap="none" strike="noStrike">
                <a:solidFill>
                  <a:srgbClr val="000000"/>
                </a:solidFill>
                <a:latin typeface="Arial"/>
                <a:ea typeface="Arial"/>
                <a:cs typeface="Arial"/>
                <a:sym typeface="Arial"/>
              </a:rPr>
              <a:t> ψευδείς αφηγήσεις </a:t>
            </a:r>
            <a:r>
              <a:rPr b="0" i="0" lang="en-US" sz="1100" u="none" cap="none" strike="noStrike">
                <a:solidFill>
                  <a:srgbClr val="000000"/>
                </a:solidFill>
                <a:latin typeface="Arial"/>
                <a:ea typeface="Arial"/>
                <a:cs typeface="Arial"/>
                <a:sym typeface="Arial"/>
              </a:rPr>
              <a:t>που βλάπτουν τη φήμη ή παραπλανούν το κοινό.</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4. </a:t>
            </a:r>
            <a:r>
              <a:rPr b="1" lang="en-US"/>
              <a:t>Επεξεργασία</a:t>
            </a:r>
            <a:r>
              <a:rPr b="1" i="0" lang="en-US" sz="1100" u="none" cap="none" strike="noStrike">
                <a:solidFill>
                  <a:srgbClr val="000000"/>
                </a:solidFill>
                <a:latin typeface="Arial"/>
                <a:ea typeface="Arial"/>
                <a:cs typeface="Arial"/>
                <a:sym typeface="Arial"/>
              </a:rPr>
              <a:t> ήχου και εικόνας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Δεν περιορίζονται σε βίντεο — μπορεί να περιλαμβάνουν</a:t>
            </a:r>
            <a:r>
              <a:rPr b="1" i="0" lang="en-US" sz="1100" u="none" cap="none" strike="noStrike">
                <a:solidFill>
                  <a:srgbClr val="000000"/>
                </a:solidFill>
                <a:latin typeface="Arial"/>
                <a:ea typeface="Arial"/>
                <a:cs typeface="Arial"/>
                <a:sym typeface="Arial"/>
              </a:rPr>
              <a:t> ψεύτικα ηχητικά αποσπάσματα </a:t>
            </a:r>
            <a:r>
              <a:rPr b="0" i="0" lang="en-US" sz="1100" u="none" cap="none" strike="noStrike">
                <a:solidFill>
                  <a:srgbClr val="000000"/>
                </a:solidFill>
                <a:latin typeface="Arial"/>
                <a:ea typeface="Arial"/>
                <a:cs typeface="Arial"/>
                <a:sym typeface="Arial"/>
              </a:rPr>
              <a:t>από άτομα που λένε πράγματα που δεν έχουν πει ποτέ.</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Το λογισμικό κλωνοποίησης φωνής μπορεί να μιμηθεί τον τόνο, τον ρυθμό και την προφορά.</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Συχνά μοιράζονται στα μέσα κοινωνικής δικτύωσης</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Τα deepfakes συνήθως </a:t>
            </a:r>
            <a:r>
              <a:rPr b="1" i="0" lang="en-US" sz="1100" u="none" cap="none" strike="noStrike">
                <a:solidFill>
                  <a:srgbClr val="000000"/>
                </a:solidFill>
                <a:latin typeface="Arial"/>
                <a:ea typeface="Arial"/>
                <a:cs typeface="Arial"/>
                <a:sym typeface="Arial"/>
              </a:rPr>
              <a:t>μοιράζονται</a:t>
            </a:r>
            <a:r>
              <a:rPr b="1" lang="en-US"/>
              <a:t> viral</a:t>
            </a:r>
            <a:r>
              <a:rPr b="1" i="0" lang="en-US" sz="1100" u="none" cap="none" strike="noStrike">
                <a:solidFill>
                  <a:srgbClr val="000000"/>
                </a:solidFill>
                <a:latin typeface="Arial"/>
                <a:ea typeface="Arial"/>
                <a:cs typeface="Arial"/>
                <a:sym typeface="Arial"/>
              </a:rPr>
              <a:t> </a:t>
            </a:r>
            <a:r>
              <a:rPr b="0" i="0" lang="en-US" sz="1100" u="none" cap="none" strike="noStrike">
                <a:solidFill>
                  <a:srgbClr val="000000"/>
                </a:solidFill>
                <a:latin typeface="Arial"/>
                <a:ea typeface="Arial"/>
                <a:cs typeface="Arial"/>
                <a:sym typeface="Arial"/>
              </a:rPr>
              <a:t>μέσω των κοινωνικών πλατφορμών, κερδίζοντας δημοτικότητα λόγω της συγκλονιστικής ή ψυχαγωγικής τους αξίας.</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Πολλοί χρήστες μπορεί να μην συνειδητοποιούν ότι είναι ψεύτικα.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Τροφοδοτούν το «μέρισμα του ψεύτη»</a:t>
            </a:r>
            <a:endParaRPr b="1"/>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Ακόμη και τα πραγματικά βίντεο μπορούν να </a:t>
            </a:r>
            <a:r>
              <a:rPr b="1" i="0" lang="en-US" sz="1100" u="none" cap="none" strike="noStrike">
                <a:solidFill>
                  <a:srgbClr val="000000"/>
                </a:solidFill>
                <a:latin typeface="Arial"/>
                <a:ea typeface="Arial"/>
                <a:cs typeface="Arial"/>
                <a:sym typeface="Arial"/>
              </a:rPr>
              <a:t>απορριφθούν εσφαλμένα ως deepfakes</a:t>
            </a:r>
            <a:r>
              <a:rPr b="0" i="0" lang="en-US" sz="1100" u="none" cap="none" strike="noStrike">
                <a:solidFill>
                  <a:srgbClr val="000000"/>
                </a:solidFill>
                <a:latin typeface="Arial"/>
                <a:ea typeface="Arial"/>
                <a:cs typeface="Arial"/>
                <a:sym typeface="Arial"/>
              </a:rPr>
              <a:t>, οδηγώντας σε </a:t>
            </a:r>
            <a:r>
              <a:rPr b="1" i="0" lang="en-US" sz="1100" u="none" cap="none" strike="noStrike">
                <a:solidFill>
                  <a:srgbClr val="000000"/>
                </a:solidFill>
                <a:latin typeface="Arial"/>
                <a:ea typeface="Arial"/>
                <a:cs typeface="Arial"/>
                <a:sym typeface="Arial"/>
              </a:rPr>
              <a:t>δημόσια δυσπιστία </a:t>
            </a:r>
            <a:r>
              <a:rPr b="0" i="0" lang="en-US" sz="1100" u="none" cap="none" strike="noStrike">
                <a:solidFill>
                  <a:srgbClr val="000000"/>
                </a:solidFill>
                <a:latin typeface="Arial"/>
                <a:ea typeface="Arial"/>
                <a:cs typeface="Arial"/>
                <a:sym typeface="Arial"/>
              </a:rPr>
              <a:t>ως προς την αυθεντικότητα των αποδεικτικών στοιχείων.</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Αυτό υπονομεύει την εμπιστοσύνη στα βίντεο/αρχεία ήχου ως αξιόπιστες μορφές αποδεικτικών στοιχείων.</a:t>
            </a:r>
            <a:endParaRPr/>
          </a:p>
          <a:p>
            <a:pPr indent="0" lvl="0" marL="158750" rtl="0" algn="l">
              <a:lnSpc>
                <a:spcPct val="100000"/>
              </a:lnSpc>
              <a:spcBef>
                <a:spcPts val="0"/>
              </a:spcBef>
              <a:spcAft>
                <a:spcPts val="0"/>
              </a:spcAft>
              <a:buSzPts val="1100"/>
              <a:buNone/>
            </a:pPr>
            <a:r>
              <a:t/>
            </a:r>
            <a:endParaRPr b="0"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Παραδείγματα</a:t>
            </a:r>
            <a:endParaRPr b="1" i="1"/>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Ένα ψεύτικο βίντεο ενός παγκόσμιου ηγέτη που κάνει μια προκλητική δήλωση που δεν έκανε ποτέ</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Μια αλλοιωμένη συνέντευξη όπου μια διασημότητα φαίνεται να ομολογεί κάτι που δεν είναι αλήθεια</a:t>
            </a:r>
            <a:endParaRPr b="0" i="0" sz="1100" u="none" cap="none" strike="noStrike">
              <a:solidFill>
                <a:srgbClr val="000000"/>
              </a:solidFill>
              <a:latin typeface="Arial"/>
              <a:ea typeface="Arial"/>
              <a:cs typeface="Arial"/>
              <a:sym typeface="Arial"/>
            </a:endParaRPr>
          </a:p>
          <a:p>
            <a:pPr indent="0" lvl="1" marL="6159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Μια φωνή που δημιουργήθηκε με τεχνητή νοημοσύνη και μιμείται έναν διευθύνοντα σύμβουλο για να διαπράξει οικονομική απάτη</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US" sz="1100" u="none" cap="none" strike="noStrike">
                <a:solidFill>
                  <a:srgbClr val="000000"/>
                </a:solidFill>
                <a:latin typeface="Arial"/>
                <a:ea typeface="Arial"/>
                <a:cs typeface="Arial"/>
                <a:sym typeface="Arial"/>
              </a:rPr>
              <a:t>Προπαγάνδα</a:t>
            </a:r>
            <a:r>
              <a:rPr b="0" i="0" lang="en-US" sz="1100" u="none" cap="none" strike="noStrike">
                <a:solidFill>
                  <a:srgbClr val="000000"/>
                </a:solidFill>
                <a:latin typeface="Arial"/>
                <a:ea typeface="Arial"/>
                <a:cs typeface="Arial"/>
                <a:sym typeface="Arial"/>
              </a:rPr>
              <a:t>: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US" sz="1100" u="none" cap="none" strike="noStrike">
                <a:solidFill>
                  <a:srgbClr val="000000"/>
                </a:solidFill>
                <a:latin typeface="Arial"/>
                <a:ea typeface="Arial"/>
                <a:cs typeface="Arial"/>
                <a:sym typeface="Arial"/>
              </a:rPr>
              <a:t>Η προπαγάνδα είναι πληροφορία —συχνά μεροληπτική, παραπλανητική ή φορτισμένη συναισθηματικά— που χρησιμοποιείται για να επηρεάσει τις απόψεις, τις πεποιθήσεις ή τις ενέργειες των ανθρώπων υπέρ ενός συγκεκριμένου σκοπού, πολιτικής ατζέντας ή ιδεολογίας.</a:t>
            </a:r>
            <a:br>
              <a:rPr b="0" i="1" lang="en-US" sz="1100" u="none" cap="none" strike="noStrike">
                <a:solidFill>
                  <a:srgbClr val="000000"/>
                </a:solidFill>
                <a:latin typeface="Arial"/>
                <a:ea typeface="Arial"/>
                <a:cs typeface="Arial"/>
                <a:sym typeface="Arial"/>
              </a:rPr>
            </a:br>
            <a:r>
              <a:rPr b="0" i="1" lang="en-US" sz="1100" u="none" cap="none" strike="noStrike">
                <a:solidFill>
                  <a:srgbClr val="000000"/>
                </a:solidFill>
                <a:latin typeface="Arial"/>
                <a:ea typeface="Arial"/>
                <a:cs typeface="Arial"/>
                <a:sym typeface="Arial"/>
              </a:rPr>
              <a:t>Παράδειγμα: Μια κυβερνητική αφίσα που δείχνει μόνο τα θετικά αποτελέσματα μιας πολεμικής προσπάθειας, αγνοώντας τις απώλειες αμάχων, αποτελεί μια μορφή προπαγάνδας.</a:t>
            </a:r>
            <a:endParaRPr b="0"/>
          </a:p>
          <a:p>
            <a:pPr indent="0" lvl="0" marL="158750" rtl="0" algn="l">
              <a:lnSpc>
                <a:spcPct val="100000"/>
              </a:lnSpc>
              <a:spcBef>
                <a:spcPts val="0"/>
              </a:spcBef>
              <a:spcAft>
                <a:spcPts val="0"/>
              </a:spcAft>
              <a:buSzPts val="1100"/>
              <a:buNone/>
            </a:pPr>
            <a:r>
              <a:t/>
            </a:r>
            <a:endParaRPr b="1" i="1"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Χαρακτηριστικά:</a:t>
            </a:r>
            <a:endParaRPr b="0"/>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Επιλεκτική χρήση γεγονότων</a:t>
            </a:r>
            <a:r>
              <a:rPr b="0" i="1" lang="en-US" sz="1100" u="none" cap="none" strike="noStrike">
                <a:solidFill>
                  <a:srgbClr val="000000"/>
                </a:solidFill>
                <a:latin typeface="Arial"/>
                <a:ea typeface="Arial"/>
                <a:cs typeface="Arial"/>
                <a:sym typeface="Arial"/>
              </a:rPr>
              <a:t>: Χρησιμοποιεί γεγονότα, εικόνες ή αποσπάσματα εκτός πλαισίου για να διαμορφώσει ένα μήνυμα.</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Συναισθηματική έκκληση</a:t>
            </a:r>
            <a:r>
              <a:rPr b="0" i="1" lang="en-US" sz="1100" u="none" cap="none" strike="noStrike">
                <a:solidFill>
                  <a:srgbClr val="000000"/>
                </a:solidFill>
                <a:latin typeface="Arial"/>
                <a:ea typeface="Arial"/>
                <a:cs typeface="Arial"/>
                <a:sym typeface="Arial"/>
              </a:rPr>
              <a:t>: Στοχεύει να προκαλέσει έντονα συναισθήματα όπως φόβο, υπερηφάνεια, θυμό ή ενοχή.</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Μονόπλευρα μηνύματα</a:t>
            </a:r>
            <a:r>
              <a:rPr b="0" i="1" lang="en-US" sz="1100" u="none" cap="none" strike="noStrike">
                <a:solidFill>
                  <a:srgbClr val="000000"/>
                </a:solidFill>
                <a:latin typeface="Arial"/>
                <a:ea typeface="Arial"/>
                <a:cs typeface="Arial"/>
                <a:sym typeface="Arial"/>
              </a:rPr>
              <a:t>: Εστιάζει μόνο σε μία προοπτική και συχνά αγνοεί τα αντίθετα επιχειρήματα.</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Επανάληψη</a:t>
            </a:r>
            <a:r>
              <a:rPr b="0" i="1" lang="en-US" sz="1100" u="none" cap="none" strike="noStrike">
                <a:solidFill>
                  <a:srgbClr val="000000"/>
                </a:solidFill>
                <a:latin typeface="Arial"/>
                <a:ea typeface="Arial"/>
                <a:cs typeface="Arial"/>
                <a:sym typeface="Arial"/>
              </a:rPr>
              <a:t>: Επαναλαμβάνει μηνύματα ή σλόγκαν για να τα κάνει πιο αξιομνημόνευτα και πειστικά.</a:t>
            </a:r>
            <a:endParaRPr/>
          </a:p>
          <a:p>
            <a:pPr indent="0" lvl="0" marL="158750" rtl="0" algn="l">
              <a:lnSpc>
                <a:spcPct val="100000"/>
              </a:lnSpc>
              <a:spcBef>
                <a:spcPts val="0"/>
              </a:spcBef>
              <a:spcAft>
                <a:spcPts val="0"/>
              </a:spcAft>
              <a:buSzPts val="1100"/>
              <a:buNone/>
            </a:pPr>
            <a:r>
              <a:rPr b="1" i="1" lang="en-US" sz="1100" u="none" cap="none" strike="noStrike">
                <a:solidFill>
                  <a:srgbClr val="000000"/>
                </a:solidFill>
                <a:latin typeface="Arial"/>
                <a:ea typeface="Arial"/>
                <a:cs typeface="Arial"/>
                <a:sym typeface="Arial"/>
              </a:rPr>
              <a:t>Στοχευμένη πειθώ</a:t>
            </a:r>
            <a:r>
              <a:rPr b="0" i="1" lang="en-US" sz="1100" u="none" cap="none" strike="noStrike">
                <a:solidFill>
                  <a:srgbClr val="000000"/>
                </a:solidFill>
                <a:latin typeface="Arial"/>
                <a:ea typeface="Arial"/>
                <a:cs typeface="Arial"/>
                <a:sym typeface="Arial"/>
              </a:rPr>
              <a:t>: Συχνά απευθύνεται σε συγκεκριμένες ομάδες για να επηρεάσει τη συμπεριφορά ή τις πεποιθήσεις τους.</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418" name="Google Shape;418;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600">
                <a:solidFill>
                  <a:schemeClr val="accent3"/>
                </a:solidFill>
              </a:rPr>
              <a:t>Ενημερώσεις: ΑΛΛΑΓΗ ΟΛΩΝ ΤΩΝ ΣΕΛΙΔΩΝ ΤΟΥ PPT </a:t>
            </a:r>
            <a:endParaRPr b="1" sz="1600">
              <a:solidFill>
                <a:schemeClr val="accent3"/>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b="1" lang="en-US" sz="1400">
                <a:solidFill>
                  <a:schemeClr val="accent3"/>
                </a:solidFill>
              </a:rPr>
              <a:t>Αρχεία προς λήψη:</a:t>
            </a:r>
            <a:endParaRPr b="1" sz="1400">
              <a:solidFill>
                <a:schemeClr val="accent3"/>
              </a:solidFill>
            </a:endParaRPr>
          </a:p>
          <a:p>
            <a:pPr indent="0" lvl="0" marL="0" rtl="0" algn="l">
              <a:lnSpc>
                <a:spcPct val="100000"/>
              </a:lnSpc>
              <a:spcBef>
                <a:spcPts val="0"/>
              </a:spcBef>
              <a:spcAft>
                <a:spcPts val="0"/>
              </a:spcAft>
              <a:buSzPts val="1100"/>
              <a:buNone/>
            </a:pPr>
            <a:r>
              <a:rPr b="1" lang="en-US" sz="1400" u="sng">
                <a:solidFill>
                  <a:schemeClr val="hlink"/>
                </a:solidFill>
                <a:hlinkClick r:id="rId2"/>
              </a:rPr>
              <a:t>TRAINERSManual4Teachers.pdf </a:t>
            </a:r>
            <a:r>
              <a:rPr lang="en-US" sz="1400">
                <a:solidFill>
                  <a:schemeClr val="accent3"/>
                </a:solidFill>
              </a:rPr>
              <a:t>- για εκπαιδευτές εκπαιδευτικών</a:t>
            </a:r>
            <a:endParaRPr sz="1400">
              <a:solidFill>
                <a:schemeClr val="accent3"/>
              </a:solidFill>
            </a:endParaRPr>
          </a:p>
          <a:p>
            <a:pPr indent="0" lvl="0" marL="0" rtl="0" algn="l">
              <a:lnSpc>
                <a:spcPct val="100000"/>
              </a:lnSpc>
              <a:spcBef>
                <a:spcPts val="0"/>
              </a:spcBef>
              <a:spcAft>
                <a:spcPts val="0"/>
              </a:spcAft>
              <a:buSzPts val="1100"/>
              <a:buNone/>
            </a:pPr>
            <a:r>
              <a:rPr b="1" lang="en-US" sz="1400" u="sng">
                <a:solidFill>
                  <a:schemeClr val="hlink"/>
                </a:solidFill>
                <a:hlinkClick r:id="rId3"/>
              </a:rPr>
              <a:t>READINGManual4Teachers.pdf </a:t>
            </a:r>
            <a:r>
              <a:rPr lang="en-US" sz="1400">
                <a:solidFill>
                  <a:schemeClr val="accent3"/>
                </a:solidFill>
              </a:rPr>
              <a:t>- για εκπαιδευόμενους εκπαιδευτικούς</a:t>
            </a:r>
            <a:endParaRPr sz="1400">
              <a:solidFill>
                <a:schemeClr val="accent3"/>
              </a:solidFill>
            </a:endParaRPr>
          </a:p>
          <a:p>
            <a:pPr indent="0" lvl="0" marL="0" rtl="0" algn="l">
              <a:lnSpc>
                <a:spcPct val="100000"/>
              </a:lnSpc>
              <a:spcBef>
                <a:spcPts val="0"/>
              </a:spcBef>
              <a:spcAft>
                <a:spcPts val="0"/>
              </a:spcAft>
              <a:buSzPts val="1100"/>
              <a:buNone/>
            </a:pPr>
            <a:r>
              <a:t/>
            </a:r>
            <a:endParaRPr sz="1300"/>
          </a:p>
        </p:txBody>
      </p:sp>
      <p:sp>
        <p:nvSpPr>
          <p:cNvPr id="105" name="Google Shape;1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US" sz="1100" u="none" cap="none" strike="noStrike">
                <a:solidFill>
                  <a:srgbClr val="000000"/>
                </a:solidFill>
                <a:latin typeface="Arial"/>
                <a:ea typeface="Arial"/>
                <a:cs typeface="Arial"/>
                <a:sym typeface="Arial"/>
              </a:rPr>
              <a:t>Η τεχνολογία και η τεχνητή νοημοσύνη δεν βοηθούν μόνο στην καταπολέμηση των ψευδών πληροφοριών</a:t>
            </a:r>
            <a:r>
              <a:rPr lang="en-US"/>
              <a:t>, </a:t>
            </a:r>
            <a:r>
              <a:rPr b="0" i="0" lang="en-US" sz="1100" u="none" cap="none" strike="noStrike">
                <a:solidFill>
                  <a:srgbClr val="000000"/>
                </a:solidFill>
                <a:latin typeface="Arial"/>
                <a:ea typeface="Arial"/>
                <a:cs typeface="Arial"/>
                <a:sym typeface="Arial"/>
              </a:rPr>
              <a:t>αλλά διευκολύνουν επίσης την ταχεία και ευρεία διάδοση της παραπληροφόρησης (ψευδών ή παραπλανητικών πληροφοριών). Δείτε πώς:</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Ταχύτητα και κλίμακα διάδοσης: </a:t>
            </a:r>
            <a:r>
              <a:rPr b="0" i="0" lang="en-US" sz="1100" u="none" cap="none" strike="noStrike">
                <a:solidFill>
                  <a:srgbClr val="000000"/>
                </a:solidFill>
                <a:latin typeface="Arial"/>
                <a:ea typeface="Arial"/>
                <a:cs typeface="Arial"/>
                <a:sym typeface="Arial"/>
              </a:rPr>
              <a:t>Οι ψευδείς ειδήσεις μπορούν πλέον να διαδοθούν γρήγορα και ευρέως στο διαδίκτυο —ιδίως στα μέσα κοινωνικής δικτύωσης— πολύ πιο γρήγορα από ό,τι στις παραδοσιακές εφημερίδες ή την τηλεόραση. Μπορούν να γίνουν viral σε λίγα λεπτά, χωρίς κανείς να ελέγξει αν είναι αληθινές.</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Αλγοριθμική ενίσχυση: </a:t>
            </a:r>
            <a:r>
              <a:rPr b="0" i="0" lang="en-US" sz="1100" u="none" cap="none" strike="noStrike">
                <a:solidFill>
                  <a:srgbClr val="000000"/>
                </a:solidFill>
                <a:latin typeface="Arial"/>
                <a:ea typeface="Arial"/>
                <a:cs typeface="Arial"/>
                <a:sym typeface="Arial"/>
              </a:rPr>
              <a:t>Οι ιστότοποι κοινωνικών μέσων χρησιμοποιούν αλγόριθμους για να αποφασίσουν τι θα δείτε. Αυτοί οι αλγόριθμοι συχνά ενισχύουν το συναισθηματικό ή σοκαριστικό περιεχόμενο, ακόμα και αν είναι ψευδές. Αυτό μπορεί να δημιουργήσει «</a:t>
            </a:r>
            <a:r>
              <a:rPr lang="en-US">
                <a:solidFill>
                  <a:schemeClr val="dk1"/>
                </a:solidFill>
                <a:latin typeface="Aptos"/>
                <a:ea typeface="Aptos"/>
                <a:cs typeface="Aptos"/>
                <a:sym typeface="Aptos"/>
              </a:rPr>
              <a:t>ψηφιακούς χώρους αντήχησης</a:t>
            </a:r>
            <a:r>
              <a:rPr b="0" i="0" lang="en-US" sz="1100" u="none" cap="none" strike="noStrike">
                <a:solidFill>
                  <a:srgbClr val="000000"/>
                </a:solidFill>
                <a:latin typeface="Arial"/>
                <a:ea typeface="Arial"/>
                <a:cs typeface="Arial"/>
                <a:sym typeface="Arial"/>
              </a:rPr>
              <a:t>» — όπου οι άνθρωποι βλέπουν κυρίως απόψεις με τις οποίες ήδη συμφωνούν, καθιστώντας πιο δύσκολο τον εντοπισμό της παραπληροφόρησης.</a:t>
            </a:r>
            <a:endParaRPr/>
          </a:p>
          <a:p>
            <a:pPr indent="-298450" lvl="0" marL="457200" rtl="0" algn="l">
              <a:lnSpc>
                <a:spcPct val="100000"/>
              </a:lnSpc>
              <a:spcBef>
                <a:spcPts val="0"/>
              </a:spcBef>
              <a:spcAft>
                <a:spcPts val="0"/>
              </a:spcAft>
              <a:buSzPts val="1100"/>
              <a:buChar char="●"/>
            </a:pPr>
            <a:r>
              <a:rPr b="1" lang="en-US"/>
              <a:t>Ρ</a:t>
            </a:r>
            <a:r>
              <a:rPr b="1" i="0" lang="en-US" sz="1100" u="none" cap="none" strike="noStrike">
                <a:solidFill>
                  <a:srgbClr val="000000"/>
                </a:solidFill>
                <a:latin typeface="Arial"/>
                <a:ea typeface="Arial"/>
                <a:cs typeface="Arial"/>
                <a:sym typeface="Arial"/>
              </a:rPr>
              <a:t>εαλισμός και συνθετικά μέσα (deepfakes): </a:t>
            </a:r>
            <a:r>
              <a:rPr b="0" i="0" lang="en-US" sz="1100" u="none" cap="none" strike="noStrike">
                <a:solidFill>
                  <a:srgbClr val="000000"/>
                </a:solidFill>
                <a:latin typeface="Arial"/>
                <a:ea typeface="Arial"/>
                <a:cs typeface="Arial"/>
                <a:sym typeface="Arial"/>
              </a:rPr>
              <a:t>Η τεχνητή νοημοσύνη μπορεί πλέον να δημιουργεί ψεύτικα βίντεο, εικόνες ή ήχο που μοιάζουν αληθινά — αυτά ονομάζονται deepfakes. Για παράδειγμα, κάποιος θα μπορούσε να φτιάξει ένα ψεύτικο βίντεο με ένα άτομο να λέει κάτι που δεν είπε ποτέ. Αυτό καθιστά δύσκολο να ξεχωρίσει κανείς τι είναι αληθινό και τι όχι. Μερικοί άνθρωποι χρησιμοποιούν ακόμη και την ιδέα των deepfakes για να ισχυριστούν ότι τα πραγματικά βίντεο είναι ψεύτικα — αυτό ονομάζεται «</a:t>
            </a:r>
            <a:r>
              <a:rPr lang="en-US"/>
              <a:t>μέρισμα</a:t>
            </a:r>
            <a:r>
              <a:rPr b="0" i="0" lang="en-US" sz="1100" u="none" cap="none" strike="noStrike">
                <a:solidFill>
                  <a:srgbClr val="000000"/>
                </a:solidFill>
                <a:latin typeface="Arial"/>
                <a:ea typeface="Arial"/>
                <a:cs typeface="Arial"/>
                <a:sym typeface="Arial"/>
              </a:rPr>
              <a:t> του ψεύτη».</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Εξατομίκευση και υπερ-στοχευμένη διαφήμιση: </a:t>
            </a:r>
            <a:r>
              <a:rPr b="0" i="0" lang="en-US" sz="1100" u="none" cap="none" strike="noStrike">
                <a:solidFill>
                  <a:srgbClr val="000000"/>
                </a:solidFill>
                <a:latin typeface="Arial"/>
                <a:ea typeface="Arial"/>
                <a:cs typeface="Arial"/>
                <a:sym typeface="Arial"/>
              </a:rPr>
              <a:t>Με όλα τα δεδομένα που μοιράζονται οι άνθρωποι στο διαδίκτυο, η τεχνητή νοημοσύνη μπορεί να στοχεύει άτομα με συγκεκριμένα μηνύματα που ταιριάζουν με τις πεποιθήσεις ή τους φόβους τους. Αυτή η υπερ-στοχευμένη διαφήμιση κάνει την παραπληροφόρηση να φαίνεται πιο πειστική και πιο δύσκολο να αγνοηθεί.</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Ανώνυμία και χαμηλό κόστος: </a:t>
            </a:r>
            <a:r>
              <a:rPr b="0" i="0" lang="en-US" sz="1100" u="none" cap="none" strike="noStrike">
                <a:solidFill>
                  <a:srgbClr val="000000"/>
                </a:solidFill>
                <a:latin typeface="Arial"/>
                <a:ea typeface="Arial"/>
                <a:cs typeface="Arial"/>
                <a:sym typeface="Arial"/>
              </a:rPr>
              <a:t>Είναι φθηνό και εύκολο να διαδίδεις ψέματα ανώνυμα στο διαδίκτυο. Οι κακόβουλοι παράγοντες δεν χρειάζονται πολλά χρήματα ή προσπάθεια για να ξεκινήσουν μια εκστρατεία παραπληροφόρησης και μπορούν να κρύψουν εύκολα την ταυτότητά τους.</a:t>
            </a:r>
            <a:endParaRPr/>
          </a:p>
          <a:p>
            <a:pPr indent="-298450" lvl="0" marL="457200" rtl="0" algn="l">
              <a:lnSpc>
                <a:spcPct val="100000"/>
              </a:lnSpc>
              <a:spcBef>
                <a:spcPts val="0"/>
              </a:spcBef>
              <a:spcAft>
                <a:spcPts val="0"/>
              </a:spcAft>
              <a:buSzPts val="1100"/>
              <a:buChar char="●"/>
            </a:pPr>
            <a:r>
              <a:rPr b="1" lang="en-US"/>
              <a:t>Φάρμες </a:t>
            </a:r>
            <a:r>
              <a:rPr b="1" i="0" lang="en-US" sz="1100" u="none" cap="none" strike="noStrike">
                <a:solidFill>
                  <a:srgbClr val="000000"/>
                </a:solidFill>
                <a:latin typeface="Arial"/>
                <a:ea typeface="Arial"/>
                <a:cs typeface="Arial"/>
                <a:sym typeface="Arial"/>
              </a:rPr>
              <a:t>Troll και υπολογιστική προπαγάνδα: </a:t>
            </a:r>
            <a:r>
              <a:rPr b="0" i="0" lang="en-US" sz="1100" u="none" cap="none" strike="noStrike">
                <a:solidFill>
                  <a:srgbClr val="000000"/>
                </a:solidFill>
                <a:latin typeface="Arial"/>
                <a:ea typeface="Arial"/>
                <a:cs typeface="Arial"/>
                <a:sym typeface="Arial"/>
              </a:rPr>
              <a:t>Ορισμένες ομάδες, που ονομάζονται troll farms, χρησιμοποιούν ψεύτικους λογαριασμούς (sock puppets) και αυτοματοποιημένα bots για να δημοσιεύουν ξανά και ξανά τα ίδια μηνύματα. Αυτό μπορεί να χειραγωγήσει την κοινή γνώμη και να δημιουργήσει την ψευδαίσθηση ότι υπάρχει ένα μεγάλο πλήθος που υποστηρίζει μια ιδέα. Όταν αυτές οι ψεύτικες εκστρατείες προσποιούνται ότι είναι πραγματικά κινήματα β</a:t>
            </a:r>
            <a:r>
              <a:rPr lang="en-US"/>
              <a:t>άσης</a:t>
            </a:r>
            <a:r>
              <a:rPr b="0" i="0" lang="en-US" sz="1100" u="none" cap="none" strike="noStrike">
                <a:solidFill>
                  <a:srgbClr val="000000"/>
                </a:solidFill>
                <a:latin typeface="Arial"/>
                <a:ea typeface="Arial"/>
                <a:cs typeface="Arial"/>
                <a:sym typeface="Arial"/>
              </a:rPr>
              <a:t>, αυτό ονομάζεται astroturfing.</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Εκμετάλλευση τεχνολογιών διαδικτυακής διαφήμισης: </a:t>
            </a:r>
            <a:r>
              <a:rPr b="0" i="0" lang="en-US" sz="1100" u="none" cap="none" strike="noStrike">
                <a:solidFill>
                  <a:srgbClr val="000000"/>
                </a:solidFill>
                <a:latin typeface="Arial"/>
                <a:ea typeface="Arial"/>
                <a:cs typeface="Arial"/>
                <a:sym typeface="Arial"/>
              </a:rPr>
              <a:t>Οι ιστότοποι ψευδών ειδήσεων μπορούν να κερδίζουν χρήματα μέσω διαφημίσεων. Επομένως, υπάρχει οικονομικός λόγος για τον οποίο οι άνθρωποι δημιουργούν και μοιράζονται παραπληροφόρηση: όσο περισσότεροι άνθρωποι κάνουν κλικ, τόσο περισσότερα χρήματα κερδίζουν.</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4" name="Google Shape;454;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Δεδομένης της κλιμακούμενης απειλής, αναπτύσσονται και χρησιμοποιούνται ψηφιακές τεχνολογίες και τεχνητή νοημοσύνη για </a:t>
            </a:r>
            <a:r>
              <a:rPr b="1" i="0" lang="en-US" sz="1100" u="none" cap="none" strike="noStrike">
                <a:solidFill>
                  <a:srgbClr val="000000"/>
                </a:solidFill>
                <a:latin typeface="Arial"/>
                <a:ea typeface="Arial"/>
                <a:cs typeface="Arial"/>
                <a:sym typeface="Arial"/>
              </a:rPr>
              <a:t>τον εντοπισμό και την πρόληψη της διάδοσης της παραπληροφόρησης</a:t>
            </a:r>
            <a:r>
              <a:rPr b="0" i="0" lang="en-US" sz="1100" u="none" cap="none" strike="noStrike">
                <a:solidFill>
                  <a:srgbClr val="000000"/>
                </a:solidFill>
                <a:latin typeface="Arial"/>
                <a:ea typeface="Arial"/>
                <a:cs typeface="Arial"/>
                <a:sym typeface="Arial"/>
              </a:rPr>
              <a:t>.</a:t>
            </a:r>
            <a:endParaRPr b="0"/>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Η τεχνολογία και η τεχνητή νοημοσύνη (AI) χρησιμοποιούνται για τον εντοπισμό και την καταπολέμηση των ψευδών ειδήσεων και των ψευδών πληροφοριών στο διαδίκτυο:</a:t>
            </a:r>
            <a:endParaRPr b="0"/>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Έξυπνα προγράμματα που διαβάζουν περιεχόμενο: </a:t>
            </a:r>
            <a:r>
              <a:rPr b="0" i="0" lang="en-US" sz="1100" u="none" cap="none" strike="noStrike">
                <a:solidFill>
                  <a:srgbClr val="000000"/>
                </a:solidFill>
                <a:latin typeface="Arial"/>
                <a:ea typeface="Arial"/>
                <a:cs typeface="Arial"/>
                <a:sym typeface="Arial"/>
              </a:rPr>
              <a:t>Οι υπολογιστές μπορούν πλέον να διαβάζουν και να κατανοούν τη γλώσσα. Αναζητούν στοιχεία σε άρθρα που μπορεί να υποδηλώνουν ότι οι πληροφορίες είναι ψευδείς.</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Μαθαίνοντας από παραδείγματα: </a:t>
            </a:r>
            <a:r>
              <a:rPr b="0" i="0" lang="en-US" sz="1100" u="none" cap="none" strike="noStrike">
                <a:solidFill>
                  <a:srgbClr val="000000"/>
                </a:solidFill>
                <a:latin typeface="Arial"/>
                <a:ea typeface="Arial"/>
                <a:cs typeface="Arial"/>
                <a:sym typeface="Arial"/>
              </a:rPr>
              <a:t>Αυτά τα εργαλεία βελτιώνονται εξετάζοντας πολλά παραδείγματα πραγματικών και ψευδών ειδήσεων. Με την πάροδο του χρόνου, μαθαίνουν να διακρίνουν τη διαφορά.</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Άμεσες προειδοποιήσεις: </a:t>
            </a:r>
            <a:r>
              <a:rPr b="0" i="0" lang="en-US" sz="1100" u="none" cap="none" strike="noStrike">
                <a:solidFill>
                  <a:srgbClr val="000000"/>
                </a:solidFill>
                <a:latin typeface="Arial"/>
                <a:ea typeface="Arial"/>
                <a:cs typeface="Arial"/>
                <a:sym typeface="Arial"/>
              </a:rPr>
              <a:t>Ορισμένα εργαλεία λειτουργούν σε πραγματικό χρόνο, εκπέμποντας ειδοποιήσεις ή εμφανίζοντας προειδοποιητικές ετικέτες όταν κάτι φαίνεται ύποπτο.</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Έλεγχος της προέλευσης του περιεχομένου: </a:t>
            </a:r>
            <a:r>
              <a:rPr b="0" i="0" lang="en-US" sz="1100" u="none" cap="none" strike="noStrike">
                <a:solidFill>
                  <a:srgbClr val="000000"/>
                </a:solidFill>
                <a:latin typeface="Arial"/>
                <a:ea typeface="Arial"/>
                <a:cs typeface="Arial"/>
                <a:sym typeface="Arial"/>
              </a:rPr>
              <a:t>Τα εργαλεία μπορούν πλέον να ελέγχουν την αρχική πηγή μιας φωτογραφίας, ενός βίντεο ή ενός άρθρου. Αυτό βοηθά να διασφαλιστεί ότι δεν έχει τροποποιηθεί ή παραποιηθεί.</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Εξέταση λεπτομερειών: </a:t>
            </a:r>
            <a:r>
              <a:rPr b="0" i="0" lang="en-US" sz="1100" u="none" cap="none" strike="noStrike">
                <a:solidFill>
                  <a:srgbClr val="000000"/>
                </a:solidFill>
                <a:latin typeface="Arial"/>
                <a:ea typeface="Arial"/>
                <a:cs typeface="Arial"/>
                <a:sym typeface="Arial"/>
              </a:rPr>
              <a:t>Η τεχνητή νοημοσύνη μπορεί να εξετάσει μικροσκοπικά λάθη σε εικόνες ή βίντεο, ή ακόμη και να ελέγξει πληροφορίες πίσω από τα παρασκήνια (όπως πότε ή πού δημιουργήθηκαν) για να δει αν κάτι δεν πάει καλά.</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Βοήθεια στις πλατφόρμες να ανταποκριθούν: </a:t>
            </a:r>
            <a:r>
              <a:rPr b="0" i="0" lang="en-US" sz="1100" u="none" cap="none" strike="noStrike">
                <a:solidFill>
                  <a:srgbClr val="000000"/>
                </a:solidFill>
                <a:latin typeface="Arial"/>
                <a:ea typeface="Arial"/>
                <a:cs typeface="Arial"/>
                <a:sym typeface="Arial"/>
              </a:rPr>
              <a:t>Οι ιστότοποι κοινωνικών μέσων χρησιμοποιούν αυτά τα εργαλεία για να κρύψουν ψευδές περιεχόμενο, να αφαιρέσουν διαφημίσεις από ψευδείς ιστορίες ή να εμφανίσουν ετικέτες επαλήθευσης γεγονότων.</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Εργαλεία για χρήστες: </a:t>
            </a:r>
            <a:r>
              <a:rPr b="0" i="0" lang="en-US" sz="1100" u="none" cap="none" strike="noStrike">
                <a:solidFill>
                  <a:srgbClr val="000000"/>
                </a:solidFill>
                <a:latin typeface="Arial"/>
                <a:ea typeface="Arial"/>
                <a:cs typeface="Arial"/>
                <a:sym typeface="Arial"/>
              </a:rPr>
              <a:t>Υπάρχουν απλά εργαλεία για εκπαιδευτικούς, μαθητές και γονείς που βοηθούν να ελέγξετε αν κάτι είναι αληθινό, απευθείας από τον περιηγητή ιστού σας!</a:t>
            </a:r>
            <a:endParaRPr/>
          </a:p>
          <a:p>
            <a:pPr indent="-298450" lvl="0" marL="457200" rtl="0" algn="l">
              <a:lnSpc>
                <a:spcPct val="100000"/>
              </a:lnSpc>
              <a:spcBef>
                <a:spcPts val="0"/>
              </a:spcBef>
              <a:spcAft>
                <a:spcPts val="0"/>
              </a:spcAft>
              <a:buSzPts val="1100"/>
              <a:buChar char="●"/>
            </a:pPr>
            <a:r>
              <a:rPr b="1" i="0" lang="en-US" sz="1100" u="none" cap="none" strike="noStrike">
                <a:solidFill>
                  <a:srgbClr val="000000"/>
                </a:solidFill>
                <a:latin typeface="Arial"/>
                <a:ea typeface="Arial"/>
                <a:cs typeface="Arial"/>
                <a:sym typeface="Arial"/>
              </a:rPr>
              <a:t>Εντοπισμός bot: </a:t>
            </a:r>
            <a:r>
              <a:rPr b="0" i="0" lang="en-US" sz="1100" u="none" cap="none" strike="noStrike">
                <a:solidFill>
                  <a:srgbClr val="000000"/>
                </a:solidFill>
                <a:latin typeface="Arial"/>
                <a:ea typeface="Arial"/>
                <a:cs typeface="Arial"/>
                <a:sym typeface="Arial"/>
              </a:rPr>
              <a:t>Η τεχνητή νοημοσύνη μπορεί να εντοπίσει ψεύτικους λογαριασμούς που προσπαθούν να διαδώσουν ψέματα αντιγράφοντας και επαναλαμβάνοντας μηνύματα.</a:t>
            </a:r>
            <a:endParaRPr/>
          </a:p>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Εν ολίγοις, ενώ η τεχνολογία μπορεί να χρησιμοποιηθεί για τη διάδοση ψευδών πληροφοριών, χρησιμοποιείται επίσης για την καταπολέμησή τους και την ενημέρωση των ανθρώπων, ειδικά όταν συνδυάζεται με καλές διδακτικές και επικοινωνιακές δεξιότητες.</a:t>
            </a:r>
            <a:endParaRPr b="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1" name="Google Shape;471;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2">
                  <a:extLst>
                    <a:ext uri="{A12FA001-AC4F-418D-AE19-62706E023703}">
                      <ahyp:hlinkClr val="tx"/>
                    </a:ext>
                  </a:extLst>
                </a:hlinkClick>
              </a:rPr>
              <a:t>Detecting-AI.com</a:t>
            </a:r>
            <a:r>
              <a:rPr b="0" i="0" lang="en-US" sz="1100" u="none" cap="none" strike="noStrike">
                <a:solidFill>
                  <a:srgbClr val="000000"/>
                </a:solidFill>
                <a:latin typeface="Arial"/>
                <a:ea typeface="Arial"/>
                <a:cs typeface="Arial"/>
                <a:sym typeface="Arial"/>
              </a:rPr>
              <a:t>: Ένα δωρεάν διαδικτυακό εργαλείο που χρησιμοποιεί πολλαπλούς αλγόριθμους για να ανιχνεύσει εάν ένα κείμενο έχει δημιουργηθεί από τεχνητή νοημοσύνη (π.χ. ChatGPT ή άλλα μοντέλα). Η έκδοση 2 προσφέρει βελτιωμένη ακρίβεια, αλλά δεν είναι ακόμα τέλεια!</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3">
                  <a:extLst>
                    <a:ext uri="{A12FA001-AC4F-418D-AE19-62706E023703}">
                      <ahyp:hlinkClr val="tx"/>
                    </a:ext>
                  </a:extLst>
                </a:hlinkClick>
              </a:rPr>
              <a:t>Originality.AI</a:t>
            </a:r>
            <a:r>
              <a:rPr b="0" i="0" lang="en-US" sz="1100" u="none" cap="none" strike="noStrike">
                <a:solidFill>
                  <a:srgbClr val="000000"/>
                </a:solidFill>
                <a:latin typeface="Arial"/>
                <a:ea typeface="Arial"/>
                <a:cs typeface="Arial"/>
                <a:sym typeface="Arial"/>
              </a:rPr>
              <a:t>: Ένας επαγγελματικός ανιχνευτής τεχνητής νοημοσύνης που χρησιμοποιείται από εκπαιδευτικούς και δημιουργούς περιεχομένου. Ελέγχει τόσο </a:t>
            </a:r>
            <a:r>
              <a:rPr b="1" i="0" lang="en-US" sz="1100" u="none" cap="none" strike="noStrike">
                <a:solidFill>
                  <a:srgbClr val="000000"/>
                </a:solidFill>
                <a:latin typeface="Arial"/>
                <a:ea typeface="Arial"/>
                <a:cs typeface="Arial"/>
                <a:sym typeface="Arial"/>
              </a:rPr>
              <a:t>το περιεχόμενο που έχει δημιουργηθεί από τεχνητή νοημοσύνη</a:t>
            </a:r>
            <a:r>
              <a:rPr b="0" i="0" lang="en-US" sz="1100" u="none" cap="none" strike="noStrike">
                <a:solidFill>
                  <a:srgbClr val="000000"/>
                </a:solidFill>
                <a:latin typeface="Arial"/>
                <a:ea typeface="Arial"/>
                <a:cs typeface="Arial"/>
                <a:sym typeface="Arial"/>
              </a:rPr>
              <a:t> όσο και </a:t>
            </a:r>
            <a:r>
              <a:rPr b="1" i="0" lang="en-US" sz="1100" u="none" cap="none" strike="noStrike">
                <a:solidFill>
                  <a:srgbClr val="000000"/>
                </a:solidFill>
                <a:latin typeface="Arial"/>
                <a:ea typeface="Arial"/>
                <a:cs typeface="Arial"/>
                <a:sym typeface="Arial"/>
              </a:rPr>
              <a:t>την λογοκλοπή</a:t>
            </a:r>
            <a:r>
              <a:rPr b="0" i="0" lang="en-US" sz="1100" u="none" cap="none" strike="noStrike">
                <a:solidFill>
                  <a:srgbClr val="000000"/>
                </a:solidFill>
                <a:latin typeface="Arial"/>
                <a:ea typeface="Arial"/>
                <a:cs typeface="Arial"/>
                <a:sym typeface="Arial"/>
              </a:rPr>
              <a:t>. Διατίθενται προγράμματα επί πληρωμή, τα οποία χρησιμοποιούνται συχνά στον ακαδημαϊκό χώρο ή στον εκδοτικό κλάδο.</a:t>
            </a:r>
            <a:endParaRPr/>
          </a:p>
          <a:p>
            <a:pPr indent="-298450" lvl="0" marL="457200" rtl="0" algn="l">
              <a:lnSpc>
                <a:spcPct val="100000"/>
              </a:lnSpc>
              <a:spcBef>
                <a:spcPts val="0"/>
              </a:spcBef>
              <a:spcAft>
                <a:spcPts val="0"/>
              </a:spcAft>
              <a:buSzPts val="1100"/>
              <a:buChar char="●"/>
            </a:pPr>
            <a:r>
              <a:rPr b="0" i="0" lang="en-US"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US" sz="1100" u="sng" cap="none" strike="noStrike">
                <a:solidFill>
                  <a:srgbClr val="000000"/>
                </a:solidFill>
                <a:latin typeface="Arial"/>
                <a:ea typeface="Arial"/>
                <a:cs typeface="Arial"/>
                <a:sym typeface="Arial"/>
                <a:hlinkClick r:id="rId5">
                  <a:extLst>
                    <a:ext uri="{A12FA001-AC4F-418D-AE19-62706E023703}">
                      <ahyp:hlinkClr val="tx"/>
                    </a:ext>
                  </a:extLst>
                </a:hlinkClick>
              </a:rPr>
              <a:t>Hive AI – Deepfake Detection</a:t>
            </a:r>
            <a:r>
              <a:rPr b="0" i="0" lang="en-US" sz="1100" u="none" cap="none" strike="noStrike">
                <a:solidFill>
                  <a:srgbClr val="000000"/>
                </a:solidFill>
                <a:latin typeface="Arial"/>
                <a:ea typeface="Arial"/>
                <a:cs typeface="Arial"/>
                <a:sym typeface="Arial"/>
              </a:rPr>
              <a:t>: Ένα ισχυρό εργαλείο που χρησιμοποιείται από πλατφόρμες μέσων και περιεχομένου για τον εντοπισμό </a:t>
            </a:r>
            <a:r>
              <a:rPr b="1" i="0" lang="en-US" sz="1100" u="none" cap="none" strike="noStrike">
                <a:solidFill>
                  <a:srgbClr val="000000"/>
                </a:solidFill>
                <a:latin typeface="Arial"/>
                <a:ea typeface="Arial"/>
                <a:cs typeface="Arial"/>
                <a:sym typeface="Arial"/>
              </a:rPr>
              <a:t>deepfake βίντεο και παραποιημένων μέσων</a:t>
            </a:r>
            <a:r>
              <a:rPr b="0" i="0" lang="en-US" sz="1100" u="none" cap="none" strike="noStrike">
                <a:solidFill>
                  <a:srgbClr val="000000"/>
                </a:solidFill>
                <a:latin typeface="Arial"/>
                <a:ea typeface="Arial"/>
                <a:cs typeface="Arial"/>
                <a:sym typeface="Arial"/>
              </a:rPr>
              <a:t>. Το Hive AI χρησιμοποιεί υπολογιστική όραση για να επισημαίνει ύποπτο περιεχόμενο σε πραγματικό χρόνο.</a:t>
            </a:r>
            <a:endParaRPr/>
          </a:p>
          <a:p>
            <a:pPr indent="-298450" lvl="0" marL="457200" rtl="0" algn="l">
              <a:lnSpc>
                <a:spcPct val="100000"/>
              </a:lnSpc>
              <a:spcBef>
                <a:spcPts val="0"/>
              </a:spcBef>
              <a:spcAft>
                <a:spcPts val="0"/>
              </a:spcAft>
              <a:buSzPts val="1100"/>
              <a:buChar char="●"/>
            </a:pPr>
            <a:r>
              <a:rPr b="1" i="0" lang="en-US" sz="1100" u="sng" cap="none" strike="noStrike">
                <a:solidFill>
                  <a:srgbClr val="000000"/>
                </a:solidFill>
                <a:latin typeface="Arial"/>
                <a:ea typeface="Arial"/>
                <a:cs typeface="Arial"/>
                <a:sym typeface="Arial"/>
                <a:hlinkClick r:id="rId6">
                  <a:extLst>
                    <a:ext uri="{A12FA001-AC4F-418D-AE19-62706E023703}">
                      <ahyp:hlinkClr val="tx"/>
                    </a:ext>
                  </a:extLst>
                </a:hlinkClick>
              </a:rPr>
              <a:t>Sensity AI</a:t>
            </a:r>
            <a:r>
              <a:rPr b="0" i="0" lang="en-US" sz="1100" u="none" cap="none" strike="noStrike">
                <a:solidFill>
                  <a:srgbClr val="000000"/>
                </a:solidFill>
                <a:latin typeface="Arial"/>
                <a:ea typeface="Arial"/>
                <a:cs typeface="Arial"/>
                <a:sym typeface="Arial"/>
              </a:rPr>
              <a:t>: Ειδικεύεται στην ανίχνευση </a:t>
            </a:r>
            <a:r>
              <a:rPr b="1" i="0" lang="en-US" sz="1100" u="none" cap="none" strike="noStrike">
                <a:solidFill>
                  <a:srgbClr val="000000"/>
                </a:solidFill>
                <a:latin typeface="Arial"/>
                <a:ea typeface="Arial"/>
                <a:cs typeface="Arial"/>
                <a:sym typeface="Arial"/>
              </a:rPr>
              <a:t>συνθετικών μέσων </a:t>
            </a:r>
            <a:r>
              <a:rPr b="0" i="0" lang="en-US" sz="1100" u="none" cap="none" strike="noStrike">
                <a:solidFill>
                  <a:srgbClr val="000000"/>
                </a:solidFill>
                <a:latin typeface="Arial"/>
                <a:ea typeface="Arial"/>
                <a:cs typeface="Arial"/>
                <a:sym typeface="Arial"/>
              </a:rPr>
              <a:t>(deepfakes) σε μορφές βίντεο, εικόνας και ήχου. Χρησιμοποιείται από κυβερνήσεις, δημοσιογράφους και εταιρείες για την παρακολούθηση και την πρόληψη της παραποίησης των μέσων.</a:t>
            </a:r>
            <a:endParaRPr b="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accent3"/>
              </a:solidFill>
            </a:endParaRPr>
          </a:p>
        </p:txBody>
      </p:sp>
      <p:sp>
        <p:nvSpPr>
          <p:cNvPr id="148" name="Google Shape;14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b00194a890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g3b00194a890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1400"/>
              <a:t>Στην περίπτωση των </a:t>
            </a:r>
            <a:r>
              <a:rPr b="1" lang="en-US" sz="1400">
                <a:solidFill>
                  <a:schemeClr val="dk1"/>
                </a:solidFill>
              </a:rPr>
              <a:t>μικροδιαπιστευτηρίων: για να παραλειφθεί η εξέταση και να ληφθούν τα διαπιστευτήρια, πρέπει να επιτευχθεί το 80% της εξέτασης πριν από την έναρξη του μαθήματος.</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sz="1400" u="sng">
                <a:solidFill>
                  <a:srgbClr val="0000FF"/>
                </a:solidFill>
                <a:hlinkClick r:id="rId2">
                  <a:extLst>
                    <a:ext uri="{A12FA001-AC4F-418D-AE19-62706E023703}">
                      <ahyp:hlinkClr val="tx"/>
                    </a:ext>
                  </a:extLst>
                </a:hlinkClick>
              </a:rPr>
              <a:t>Μικροπιστοποιητικό PRE-TEST4Teachers.doc</a:t>
            </a:r>
            <a:endParaRPr sz="1400"/>
          </a:p>
        </p:txBody>
      </p:sp>
      <p:sp>
        <p:nvSpPr>
          <p:cNvPr id="215" name="Google Shape;215;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400">
                <a:solidFill>
                  <a:schemeClr val="dk1"/>
                </a:solidFill>
              </a:rPr>
              <a:t>Μπορείτε να κερδίσετε 5 πόντους συμπληρώνοντας την αυτοαξιολόγηση.</a:t>
            </a:r>
            <a:endParaRPr/>
          </a:p>
        </p:txBody>
      </p:sp>
      <p:sp>
        <p:nvSpPr>
          <p:cNvPr id="234" name="Google Shape;234;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400"/>
              <a:t>Σε περίπτωση ασύγχρονου μαθήματος, μπορούν να αποκτηθούν 5 βαθμοί με την ενεργό συμμετοχή.</a:t>
            </a:r>
            <a:endParaRPr b="1" sz="1400"/>
          </a:p>
          <a:p>
            <a:pPr indent="0" lvl="0" marL="0" rtl="0" algn="l">
              <a:lnSpc>
                <a:spcPct val="100000"/>
              </a:lnSpc>
              <a:spcBef>
                <a:spcPts val="0"/>
              </a:spcBef>
              <a:spcAft>
                <a:spcPts val="0"/>
              </a:spcAft>
              <a:buSzPts val="1100"/>
              <a:buNone/>
            </a:pPr>
            <a:r>
              <a:rPr b="1" lang="en-US" sz="1400"/>
              <a:t>ΣΥΖΗΤΗΣΗ: </a:t>
            </a:r>
            <a:r>
              <a:rPr lang="en-US" sz="1400">
                <a:solidFill>
                  <a:schemeClr val="dk1"/>
                </a:solidFill>
              </a:rPr>
              <a:t>«Ποιο από τα θέματα σας εξέπληξε περισσότερο στο τεστ;»</a:t>
            </a:r>
            <a:endParaRPr sz="1400"/>
          </a:p>
        </p:txBody>
      </p:sp>
      <p:sp>
        <p:nvSpPr>
          <p:cNvPr id="253" name="Google Shape;253;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8.png"/><Relationship Id="rId5" Type="http://schemas.openxmlformats.org/officeDocument/2006/relationships/image" Target="../media/image2.png"/><Relationship Id="rId6" Type="http://schemas.openxmlformats.org/officeDocument/2006/relationships/image" Target="../media/image1.png"/><Relationship Id="rId7"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7.jpg"/><Relationship Id="rId4" Type="http://schemas.openxmlformats.org/officeDocument/2006/relationships/image" Target="../media/image8.png"/><Relationship Id="rId5" Type="http://schemas.openxmlformats.org/officeDocument/2006/relationships/image" Target="../media/image2.png"/><Relationship Id="rId6" Type="http://schemas.openxmlformats.org/officeDocument/2006/relationships/image" Target="../media/image18.png"/><Relationship Id="rId7"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detecting-ai.com/" TargetMode="External"/><Relationship Id="rId4" Type="http://schemas.openxmlformats.org/officeDocument/2006/relationships/hyperlink" Target="https://www.originality.ai/" TargetMode="External"/><Relationship Id="rId5" Type="http://schemas.openxmlformats.org/officeDocument/2006/relationships/hyperlink" Target="https://thehive.ai/deepfake-detection" TargetMode="External"/><Relationship Id="rId6" Type="http://schemas.openxmlformats.org/officeDocument/2006/relationships/hyperlink" Target="https://www.sensity.ai/" TargetMode="External"/><Relationship Id="rId7" Type="http://schemas.openxmlformats.org/officeDocument/2006/relationships/image" Target="../media/image2.png"/><Relationship Id="rId8"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docs.google.com/document/d/1OwhB6Qr7HLuhinDusrRfUX-uBCD90rE-/edit?usp=drive_link&amp;ouid=115439136638467000550&amp;rtpof=true&amp;sd=true" TargetMode="External"/><Relationship Id="rId4" Type="http://schemas.openxmlformats.org/officeDocument/2006/relationships/hyperlink" Target="https://docs.google.com/document/d/1OwhB6Qr7HLuhinDusrRfUX-uBCD90rE-/edit?usp=drive_link&amp;ouid=115439136638467000550&amp;rtpof=true&amp;sd=true" TargetMode="External"/><Relationship Id="rId9" Type="http://schemas.openxmlformats.org/officeDocument/2006/relationships/image" Target="../media/image11.png"/><Relationship Id="rId5" Type="http://schemas.openxmlformats.org/officeDocument/2006/relationships/hyperlink" Target="https://docs.google.com/document/d/1J5vmDgFd8dCTJGjicz2Ngigopszg9jW6/edit?usp=drive_link&amp;ouid=115439136638467000550&amp;rtpof=true&amp;sd=true" TargetMode="External"/><Relationship Id="rId6" Type="http://schemas.openxmlformats.org/officeDocument/2006/relationships/hyperlink" Target="https://docs.google.com/document/d/1J5vmDgFd8dCTJGjicz2Ngigopszg9jW6/edit?usp=drive_link&amp;ouid=115439136638467000550&amp;rtpof=true&amp;sd=true" TargetMode="External"/><Relationship Id="rId7" Type="http://schemas.openxmlformats.org/officeDocument/2006/relationships/image" Target="../media/image2.png"/><Relationship Id="rId8"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 name="Google Shape;85;p1"/>
          <p:cNvSpPr/>
          <p:nvPr/>
        </p:nvSpPr>
        <p:spPr>
          <a:xfrm>
            <a:off x="0" y="-286519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 name="Google Shape;86;p1"/>
          <p:cNvGrpSpPr/>
          <p:nvPr/>
        </p:nvGrpSpPr>
        <p:grpSpPr>
          <a:xfrm>
            <a:off x="1028687" y="6612472"/>
            <a:ext cx="5102481" cy="1229701"/>
            <a:chOff x="0" y="-47625"/>
            <a:chExt cx="1381663" cy="240312"/>
          </a:xfrm>
        </p:grpSpPr>
        <p:sp>
          <p:nvSpPr>
            <p:cNvPr id="87" name="Google Shape;87;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 name="Google Shape;89;p1"/>
          <p:cNvGrpSpPr/>
          <p:nvPr/>
        </p:nvGrpSpPr>
        <p:grpSpPr>
          <a:xfrm>
            <a:off x="1028700" y="7571620"/>
            <a:ext cx="3926981" cy="860436"/>
            <a:chOff x="0" y="-47625"/>
            <a:chExt cx="1063358" cy="232991"/>
          </a:xfrm>
        </p:grpSpPr>
        <p:sp>
          <p:nvSpPr>
            <p:cNvPr id="90" name="Google Shape;90;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11911878" y="9"/>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txBox="1"/>
          <p:nvPr/>
        </p:nvSpPr>
        <p:spPr>
          <a:xfrm>
            <a:off x="1028700" y="5124875"/>
            <a:ext cx="116076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Εκπαίδευση </a:t>
            </a:r>
            <a:r>
              <a:rPr lang="en-US" sz="2867">
                <a:solidFill>
                  <a:srgbClr val="2A2828"/>
                </a:solidFill>
                <a:latin typeface="Bricolage Grotesque"/>
                <a:ea typeface="Bricolage Grotesque"/>
                <a:cs typeface="Bricolage Grotesque"/>
                <a:sym typeface="Bricolage Grotesque"/>
              </a:rPr>
              <a:t>καθηγητ</a:t>
            </a:r>
            <a:r>
              <a:rPr b="0" i="0" lang="en-US" sz="2867" u="none" cap="none" strike="noStrike">
                <a:solidFill>
                  <a:srgbClr val="2A2828"/>
                </a:solidFill>
                <a:latin typeface="Bricolage Grotesque"/>
                <a:ea typeface="Bricolage Grotesque"/>
                <a:cs typeface="Bricolage Grotesque"/>
                <a:sym typeface="Bricolage Grotesque"/>
              </a:rPr>
              <a:t>ών και διευθυντών σχολείων για την προώθηση τ</a:t>
            </a:r>
            <a:r>
              <a:rPr lang="en-US" sz="2867">
                <a:solidFill>
                  <a:srgbClr val="2A2828"/>
                </a:solidFill>
                <a:latin typeface="Bricolage Grotesque"/>
                <a:ea typeface="Bricolage Grotesque"/>
                <a:cs typeface="Bricolage Grotesque"/>
                <a:sym typeface="Bricolage Grotesque"/>
              </a:rPr>
              <a:t>ου ψηφιακού γραμματισμού</a:t>
            </a:r>
            <a:r>
              <a:rPr b="0" i="0" lang="en-US" sz="2867" u="none" cap="none" strike="noStrike">
                <a:solidFill>
                  <a:srgbClr val="2A2828"/>
                </a:solidFill>
                <a:latin typeface="Bricolage Grotesque"/>
                <a:ea typeface="Bricolage Grotesque"/>
                <a:cs typeface="Bricolage Grotesque"/>
                <a:sym typeface="Bricolage Grotesque"/>
              </a:rPr>
              <a:t> και την καταπολέμηση της διάδοσης παραπληροφόρησης μεταξύ ευάλωτων ομάδων εφήβων</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1677875" y="2436950"/>
            <a:ext cx="9324300" cy="27915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12B1B"/>
                </a:solidFill>
                <a:latin typeface="Bricolage Grotesque"/>
                <a:ea typeface="Bricolage Grotesque"/>
                <a:cs typeface="Bricolage Grotesque"/>
                <a:sym typeface="Bricolage Grotesque"/>
              </a:rPr>
              <a:t>ΠΡΟΓΡΑΜΜΑ</a:t>
            </a:r>
            <a:r>
              <a:rPr b="1" i="0" lang="en-US" sz="8636" u="none" cap="none" strike="noStrike">
                <a:solidFill>
                  <a:srgbClr val="0C4DA2"/>
                </a:solidFill>
                <a:latin typeface="Bricolage Grotesque"/>
                <a:ea typeface="Bricolage Grotesque"/>
                <a:cs typeface="Bricolage Grotesque"/>
                <a:sym typeface="Bricolage Grotesque"/>
              </a:rPr>
              <a:t> DRONE</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1028738" y="7057825"/>
            <a:ext cx="51024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1" i="0" lang="en-US" sz="2202" u="none" cap="none" strike="noStrike">
                <a:solidFill>
                  <a:srgbClr val="FFFFFF"/>
                </a:solidFill>
                <a:latin typeface="Bricolage Grotesque"/>
                <a:ea typeface="Bricolage Grotesque"/>
                <a:cs typeface="Bricolage Grotesque"/>
                <a:sym typeface="Bricolage Grotesque"/>
              </a:rPr>
              <a:t>1 Ιανουαρίου 2024-31 Δεκεμβρίου 2026</a:t>
            </a:r>
            <a:endParaRPr b="1" i="0" sz="1400" u="none" cap="none" strike="noStrike">
              <a:solidFill>
                <a:srgbClr val="000000"/>
              </a:solidFill>
            </a:endParaRPr>
          </a:p>
        </p:txBody>
      </p:sp>
      <p:sp>
        <p:nvSpPr>
          <p:cNvPr id="98" name="Google Shape;98;p1"/>
          <p:cNvSpPr txBox="1"/>
          <p:nvPr/>
        </p:nvSpPr>
        <p:spPr>
          <a:xfrm>
            <a:off x="1028700" y="8638387"/>
            <a:ext cx="6425700" cy="47520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Παρουσ</a:t>
            </a:r>
            <a:r>
              <a:rPr b="1" lang="en-US" sz="3088">
                <a:solidFill>
                  <a:srgbClr val="0C4DA2"/>
                </a:solidFill>
                <a:latin typeface="Bricolage Grotesque"/>
                <a:ea typeface="Bricolage Grotesque"/>
                <a:cs typeface="Bricolage Grotesque"/>
                <a:sym typeface="Bricolage Grotesque"/>
              </a:rPr>
              <a:t>ίαση</a:t>
            </a:r>
            <a:r>
              <a:rPr b="1" i="0" lang="en-US" sz="3088" u="none" cap="none" strike="noStrike">
                <a:solidFill>
                  <a:srgbClr val="0C4DA2"/>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4999786" y="8688972"/>
            <a:ext cx="2454600" cy="336900"/>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Γράψτε εδώ</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11379950" y="1607075"/>
            <a:ext cx="69993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101" name="Google Shape;101;p1"/>
          <p:cNvSpPr txBox="1"/>
          <p:nvPr/>
        </p:nvSpPr>
        <p:spPr>
          <a:xfrm>
            <a:off x="12454875" y="82567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dk1"/>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chemeClr val="dk1"/>
              </a:solidFill>
              <a:latin typeface="Calibri"/>
              <a:ea typeface="Calibri"/>
              <a:cs typeface="Calibri"/>
              <a:sym typeface="Calibri"/>
            </a:endParaRPr>
          </a:p>
        </p:txBody>
      </p:sp>
      <p:pic>
        <p:nvPicPr>
          <p:cNvPr id="102" name="Google Shape;102;p1" title="EL_Co-fundedbytheEU_RGB_POS.png"/>
          <p:cNvPicPr preferRelativeResize="0"/>
          <p:nvPr/>
        </p:nvPicPr>
        <p:blipFill>
          <a:blip r:embed="rId7">
            <a:alphaModFix/>
          </a:blip>
          <a:stretch>
            <a:fillRect/>
          </a:stretch>
        </p:blipFill>
        <p:spPr>
          <a:xfrm>
            <a:off x="7902187" y="8406512"/>
            <a:ext cx="4242601" cy="79548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72" name="Google Shape;272;p30"/>
          <p:cNvGrpSpPr/>
          <p:nvPr/>
        </p:nvGrpSpPr>
        <p:grpSpPr>
          <a:xfrm>
            <a:off x="6482175" y="2718498"/>
            <a:ext cx="7178424" cy="1711365"/>
            <a:chOff x="0" y="-47625"/>
            <a:chExt cx="1484188" cy="418826"/>
          </a:xfrm>
        </p:grpSpPr>
        <p:sp>
          <p:nvSpPr>
            <p:cNvPr id="273" name="Google Shape;273;p3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4" name="Google Shape;274;p30"/>
            <p:cNvSpPr txBox="1"/>
            <p:nvPr/>
          </p:nvSpPr>
          <p:spPr>
            <a:xfrm>
              <a:off x="0" y="-47625"/>
              <a:ext cx="1484100" cy="418800"/>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75" name="Google Shape;275;p30"/>
          <p:cNvGrpSpPr/>
          <p:nvPr/>
        </p:nvGrpSpPr>
        <p:grpSpPr>
          <a:xfrm>
            <a:off x="-696258" y="-1193134"/>
            <a:ext cx="7178434" cy="12095967"/>
            <a:chOff x="0" y="-57150"/>
            <a:chExt cx="1890604" cy="3185748"/>
          </a:xfrm>
        </p:grpSpPr>
        <p:sp>
          <p:nvSpPr>
            <p:cNvPr id="276" name="Google Shape;276;p3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7" name="Google Shape;277;p30"/>
            <p:cNvSpPr txBox="1"/>
            <p:nvPr/>
          </p:nvSpPr>
          <p:spPr>
            <a:xfrm>
              <a:off x="0" y="-57150"/>
              <a:ext cx="1890600" cy="3185700"/>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78" name="Google Shape;278;p3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9" name="Google Shape;279;p30"/>
          <p:cNvSpPr/>
          <p:nvPr/>
        </p:nvSpPr>
        <p:spPr>
          <a:xfrm>
            <a:off x="14985575" y="4439525"/>
            <a:ext cx="3216895" cy="5854430"/>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 name="Google Shape;280;p30"/>
          <p:cNvSpPr txBox="1"/>
          <p:nvPr/>
        </p:nvSpPr>
        <p:spPr>
          <a:xfrm>
            <a:off x="6670475" y="5064175"/>
            <a:ext cx="8315100" cy="2717700"/>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t/>
            </a:r>
            <a:endParaRPr sz="2399">
              <a:solidFill>
                <a:srgbClr val="343434"/>
              </a:solidFill>
            </a:endParaRPr>
          </a:p>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Εννοιολόγηση της παραπληροφόρησης </a:t>
            </a:r>
            <a:r>
              <a:rPr b="1" i="0" lang="en-US" sz="2399" u="none" cap="none" strike="noStrike">
                <a:solidFill>
                  <a:srgbClr val="343434"/>
                </a:solidFill>
                <a:latin typeface="Arial"/>
                <a:ea typeface="Arial"/>
                <a:cs typeface="Arial"/>
                <a:sym typeface="Arial"/>
              </a:rPr>
              <a:t>   20 λεπτά</a:t>
            </a:r>
            <a:endParaRPr b="1" i="0" sz="2399" u="none" cap="none" strike="noStrike">
              <a:solidFill>
                <a:srgbClr val="343434"/>
              </a:solidFill>
              <a:latin typeface="Arial"/>
              <a:ea typeface="Arial"/>
              <a:cs typeface="Arial"/>
              <a:sym typeface="Arial"/>
            </a:endParaRPr>
          </a:p>
          <a:p>
            <a:pPr indent="0" lvl="0" marL="0" marR="0" rtl="0" algn="just">
              <a:lnSpc>
                <a:spcPct val="135014"/>
              </a:lnSpc>
              <a:spcBef>
                <a:spcPts val="0"/>
              </a:spcBef>
              <a:spcAft>
                <a:spcPts val="0"/>
              </a:spcAft>
              <a:buClr>
                <a:srgbClr val="000000"/>
              </a:buClr>
              <a:buSzPts val="2399"/>
              <a:buFont typeface="Arial"/>
              <a:buNone/>
            </a:pPr>
            <a:r>
              <a:t/>
            </a:r>
            <a:endParaRPr b="1" sz="2399">
              <a:solidFill>
                <a:srgbClr val="343434"/>
              </a:solidFill>
            </a:endParaRPr>
          </a:p>
          <a:p>
            <a:pPr indent="0" lvl="0" marL="0" marR="0" rtl="0" algn="just">
              <a:lnSpc>
                <a:spcPct val="135014"/>
              </a:lnSpc>
              <a:spcBef>
                <a:spcPts val="0"/>
              </a:spcBef>
              <a:spcAft>
                <a:spcPts val="0"/>
              </a:spcAft>
              <a:buClr>
                <a:srgbClr val="000000"/>
              </a:buClr>
              <a:buSzPts val="2399"/>
              <a:buFont typeface="Arial"/>
              <a:buNone/>
            </a:pPr>
            <a:r>
              <a:t/>
            </a:r>
            <a:endParaRPr b="1" sz="2399">
              <a:solidFill>
                <a:srgbClr val="343434"/>
              </a:solidFill>
            </a:endParaRPr>
          </a:p>
          <a:p>
            <a:pPr indent="0" lvl="0" marL="0" marR="0" rtl="0" algn="just">
              <a:lnSpc>
                <a:spcPct val="135014"/>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Εξετάστε την παρουσίαση των ορισμών και συζητήστε θέματα και παραδείγματα</a:t>
            </a:r>
            <a:r>
              <a:rPr b="1" i="0" lang="en-US"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281" name="Google Shape;281;p30"/>
          <p:cNvSpPr txBox="1"/>
          <p:nvPr/>
        </p:nvSpPr>
        <p:spPr>
          <a:xfrm>
            <a:off x="6814600" y="3410775"/>
            <a:ext cx="6846000" cy="723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5000" u="none" cap="none" strike="noStrike">
                <a:solidFill>
                  <a:srgbClr val="343434"/>
                </a:solidFill>
                <a:latin typeface="Arial"/>
                <a:ea typeface="Arial"/>
                <a:cs typeface="Arial"/>
                <a:sym typeface="Arial"/>
              </a:rPr>
              <a:t>Παραπληροφόρηση</a:t>
            </a:r>
            <a:endParaRPr b="0" i="0" sz="5000" u="none" cap="none" strike="noStrike">
              <a:solidFill>
                <a:srgbClr val="000000"/>
              </a:solidFill>
              <a:latin typeface="Arial"/>
              <a:ea typeface="Arial"/>
              <a:cs typeface="Arial"/>
              <a:sym typeface="Arial"/>
            </a:endParaRPr>
          </a:p>
        </p:txBody>
      </p:sp>
      <p:sp>
        <p:nvSpPr>
          <p:cNvPr id="282" name="Google Shape;282;p30"/>
          <p:cNvSpPr txBox="1"/>
          <p:nvPr/>
        </p:nvSpPr>
        <p:spPr>
          <a:xfrm>
            <a:off x="11223175" y="9009475"/>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dk1"/>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chemeClr val="dk1"/>
              </a:solidFill>
              <a:latin typeface="Calibri"/>
              <a:ea typeface="Calibri"/>
              <a:cs typeface="Calibri"/>
              <a:sym typeface="Calibri"/>
            </a:endParaRPr>
          </a:p>
        </p:txBody>
      </p:sp>
      <p:pic>
        <p:nvPicPr>
          <p:cNvPr id="283" name="Google Shape;283;p30" title="EL_Co-fundedbytheEU_RGB_POS.png"/>
          <p:cNvPicPr preferRelativeResize="0"/>
          <p:nvPr/>
        </p:nvPicPr>
        <p:blipFill>
          <a:blip r:embed="rId6">
            <a:alphaModFix/>
          </a:blip>
          <a:stretch>
            <a:fillRect/>
          </a:stretch>
        </p:blipFill>
        <p:spPr>
          <a:xfrm>
            <a:off x="6670487" y="9159237"/>
            <a:ext cx="4242601" cy="795489"/>
          </a:xfrm>
          <a:prstGeom prst="rect">
            <a:avLst/>
          </a:prstGeom>
          <a:noFill/>
          <a:ln>
            <a:noFill/>
          </a:ln>
        </p:spPr>
      </p:pic>
      <p:sp>
        <p:nvSpPr>
          <p:cNvPr id="284" name="Google Shape;284;p30"/>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285" name="Google Shape;285;p30"/>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Βασικά χαρακτηριστικά της παραπληροφόρησης</a:t>
            </a:r>
            <a:endParaRPr b="1"/>
          </a:p>
        </p:txBody>
      </p:sp>
      <p:sp>
        <p:nvSpPr>
          <p:cNvPr id="291" name="Google Shape;291;p8"/>
          <p:cNvSpPr txBox="1"/>
          <p:nvPr>
            <p:ph idx="1" type="subTitle"/>
          </p:nvPr>
        </p:nvSpPr>
        <p:spPr>
          <a:xfrm>
            <a:off x="5941850" y="3048825"/>
            <a:ext cx="11905200" cy="53679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Σκόπιμος και στρατηγικός χαρακτήρας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Τακτικές και μέθοδοι:</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rPr>
              <a:t>Τεχνητή δημιουργία  βάσης (Astroturfing)</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Θεωρίες συνωμοσίας</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Clickbait</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Υπολογιστική προπαγάνδα (Computational Propaganda)</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rPr>
              <a:t>Χειραγώγηση</a:t>
            </a:r>
            <a:r>
              <a:rPr lang="en-US" sz="3600">
                <a:solidFill>
                  <a:schemeClr val="dk1"/>
                </a:solidFill>
                <a:latin typeface="Calibri"/>
                <a:ea typeface="Calibri"/>
                <a:cs typeface="Calibri"/>
                <a:sym typeface="Calibri"/>
              </a:rPr>
              <a:t> του Διαδικτύου</a:t>
            </a:r>
            <a:endParaRPr/>
          </a:p>
        </p:txBody>
      </p:sp>
      <p:sp>
        <p:nvSpPr>
          <p:cNvPr id="292" name="Google Shape;292;p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93" name="Google Shape;293;p8"/>
          <p:cNvGrpSpPr/>
          <p:nvPr/>
        </p:nvGrpSpPr>
        <p:grpSpPr>
          <a:xfrm>
            <a:off x="790770" y="-112458"/>
            <a:ext cx="1427175" cy="786776"/>
            <a:chOff x="0" y="-38100"/>
            <a:chExt cx="373234" cy="205757"/>
          </a:xfrm>
        </p:grpSpPr>
        <p:sp>
          <p:nvSpPr>
            <p:cNvPr id="294" name="Google Shape;294;p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5" name="Google Shape;295;p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6" name="Google Shape;296;p8"/>
          <p:cNvGrpSpPr/>
          <p:nvPr/>
        </p:nvGrpSpPr>
        <p:grpSpPr>
          <a:xfrm>
            <a:off x="0" y="-112458"/>
            <a:ext cx="315272" cy="786776"/>
            <a:chOff x="0" y="-38100"/>
            <a:chExt cx="82450" cy="205757"/>
          </a:xfrm>
        </p:grpSpPr>
        <p:sp>
          <p:nvSpPr>
            <p:cNvPr id="297" name="Google Shape;297;p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8" name="Google Shape;298;p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99" name="Google Shape;299;p8"/>
          <p:cNvGrpSpPr/>
          <p:nvPr/>
        </p:nvGrpSpPr>
        <p:grpSpPr>
          <a:xfrm>
            <a:off x="0" y="1116904"/>
            <a:ext cx="503883" cy="1931922"/>
            <a:chOff x="0" y="-38100"/>
            <a:chExt cx="131775" cy="505235"/>
          </a:xfrm>
        </p:grpSpPr>
        <p:sp>
          <p:nvSpPr>
            <p:cNvPr id="300" name="Google Shape;300;p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1" name="Google Shape;301;p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02" name="Google Shape;302;p8"/>
          <p:cNvPicPr preferRelativeResize="0"/>
          <p:nvPr/>
        </p:nvPicPr>
        <p:blipFill rotWithShape="1">
          <a:blip r:embed="rId4">
            <a:alphaModFix/>
          </a:blip>
          <a:srcRect b="0" l="0" r="0" t="0"/>
          <a:stretch/>
        </p:blipFill>
        <p:spPr>
          <a:xfrm>
            <a:off x="656274" y="2127674"/>
            <a:ext cx="5148214" cy="772233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Η παραπληροφόρηση στ</a:t>
            </a:r>
            <a:r>
              <a:rPr b="1" lang="en-US">
                <a:latin typeface="Bricolage Grotesque"/>
                <a:ea typeface="Bricolage Grotesque"/>
                <a:cs typeface="Bricolage Grotesque"/>
                <a:sym typeface="Bricolage Grotesque"/>
              </a:rPr>
              <a:t>ο πέρασμα των</a:t>
            </a:r>
            <a:r>
              <a:rPr b="1" lang="en-US">
                <a:solidFill>
                  <a:schemeClr val="dk1"/>
                </a:solidFill>
                <a:latin typeface="Bricolage Grotesque"/>
                <a:ea typeface="Bricolage Grotesque"/>
                <a:cs typeface="Bricolage Grotesque"/>
                <a:sym typeface="Bricolage Grotesque"/>
              </a:rPr>
              <a:t> χρόν</a:t>
            </a:r>
            <a:r>
              <a:rPr b="1" lang="en-US">
                <a:latin typeface="Bricolage Grotesque"/>
                <a:ea typeface="Bricolage Grotesque"/>
                <a:cs typeface="Bricolage Grotesque"/>
                <a:sym typeface="Bricolage Grotesque"/>
              </a:rPr>
              <a:t>ων</a:t>
            </a:r>
            <a:endParaRPr b="1"/>
          </a:p>
        </p:txBody>
      </p:sp>
      <p:sp>
        <p:nvSpPr>
          <p:cNvPr id="308" name="Google Shape;308;p9"/>
          <p:cNvSpPr txBox="1"/>
          <p:nvPr>
            <p:ph idx="1" type="subTitle"/>
          </p:nvPr>
        </p:nvSpPr>
        <p:spPr>
          <a:xfrm>
            <a:off x="6206059" y="3048822"/>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Ιστορικό πλαίσιο:</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Αρχαία Ρώμη</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Η εποχή της τυπογραφίας</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20ος αιώνας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Σύγχρονοι κίνδυνοι (ψηφιακή εποχή):</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Συνδεσιμότητα και πληροφορική</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Έλλειψη φίλτρων</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Διάβρωση της εμπιστοσύνης</a:t>
            </a:r>
            <a:endParaRPr/>
          </a:p>
          <a:p>
            <a:pPr indent="-571500" lvl="1" marL="1054100" rtl="0" algn="l">
              <a:lnSpc>
                <a:spcPct val="100000"/>
              </a:lnSpc>
              <a:spcBef>
                <a:spcPts val="560"/>
              </a:spcBef>
              <a:spcAft>
                <a:spcPts val="0"/>
              </a:spcAft>
              <a:buSzPts val="2800"/>
              <a:buFont typeface="Courier New"/>
              <a:buChar char="o"/>
            </a:pPr>
            <a:r>
              <a:rPr lang="en-US" sz="3600">
                <a:solidFill>
                  <a:schemeClr val="dk1"/>
                </a:solidFill>
                <a:latin typeface="Calibri"/>
                <a:ea typeface="Calibri"/>
                <a:cs typeface="Calibri"/>
                <a:sym typeface="Calibri"/>
              </a:rPr>
              <a:t>Προκλήσεις για την ανίχνευση</a:t>
            </a:r>
            <a:endParaRPr/>
          </a:p>
        </p:txBody>
      </p:sp>
      <p:sp>
        <p:nvSpPr>
          <p:cNvPr id="309" name="Google Shape;309;p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10" name="Google Shape;310;p9"/>
          <p:cNvGrpSpPr/>
          <p:nvPr/>
        </p:nvGrpSpPr>
        <p:grpSpPr>
          <a:xfrm>
            <a:off x="790770" y="-112458"/>
            <a:ext cx="1427175" cy="786776"/>
            <a:chOff x="0" y="-38100"/>
            <a:chExt cx="373234" cy="205757"/>
          </a:xfrm>
        </p:grpSpPr>
        <p:sp>
          <p:nvSpPr>
            <p:cNvPr id="311" name="Google Shape;311;p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2" name="Google Shape;312;p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3" name="Google Shape;313;p9"/>
          <p:cNvGrpSpPr/>
          <p:nvPr/>
        </p:nvGrpSpPr>
        <p:grpSpPr>
          <a:xfrm>
            <a:off x="0" y="-112458"/>
            <a:ext cx="315272" cy="786776"/>
            <a:chOff x="0" y="-38100"/>
            <a:chExt cx="82450" cy="205757"/>
          </a:xfrm>
        </p:grpSpPr>
        <p:sp>
          <p:nvSpPr>
            <p:cNvPr id="314" name="Google Shape;314;p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5" name="Google Shape;315;p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16" name="Google Shape;316;p9"/>
          <p:cNvGrpSpPr/>
          <p:nvPr/>
        </p:nvGrpSpPr>
        <p:grpSpPr>
          <a:xfrm>
            <a:off x="0" y="1116904"/>
            <a:ext cx="503883" cy="1931922"/>
            <a:chOff x="0" y="-38100"/>
            <a:chExt cx="131775" cy="505235"/>
          </a:xfrm>
        </p:grpSpPr>
        <p:sp>
          <p:nvSpPr>
            <p:cNvPr id="317" name="Google Shape;317;p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8" name="Google Shape;318;p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19" name="Google Shape;319;p9"/>
          <p:cNvPicPr preferRelativeResize="0"/>
          <p:nvPr/>
        </p:nvPicPr>
        <p:blipFill rotWithShape="1">
          <a:blip r:embed="rId4">
            <a:alphaModFix/>
          </a:blip>
          <a:srcRect b="0" l="0" r="0" t="0"/>
          <a:stretch/>
        </p:blipFill>
        <p:spPr>
          <a:xfrm>
            <a:off x="656274" y="2127674"/>
            <a:ext cx="5180874" cy="7771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1"/>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Παραπληροφόρηση</a:t>
            </a:r>
            <a:endParaRPr b="1"/>
          </a:p>
        </p:txBody>
      </p:sp>
      <p:sp>
        <p:nvSpPr>
          <p:cNvPr id="325" name="Google Shape;325;p31"/>
          <p:cNvSpPr txBox="1"/>
          <p:nvPr>
            <p:ph idx="1" type="subTitle"/>
          </p:nvPr>
        </p:nvSpPr>
        <p:spPr>
          <a:xfrm>
            <a:off x="2217950" y="2805550"/>
            <a:ext cx="15915300" cy="74814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Ψευδείς πληροφορίες που δημιουργούνται και διαδίδονται σκόπιμα με σκοπό να εξαπατήσουν ή να παραπλανήσουν τους ανθρώπους.</a:t>
            </a:r>
            <a:endParaRPr/>
          </a:p>
          <a:p>
            <a:pPr indent="0" lvl="0" marL="25400" rtl="0" algn="l">
              <a:lnSpc>
                <a:spcPct val="100000"/>
              </a:lnSpc>
              <a:spcBef>
                <a:spcPts val="640"/>
              </a:spcBef>
              <a:spcAft>
                <a:spcPts val="0"/>
              </a:spcAft>
              <a:buSzPts val="3200"/>
              <a:buNone/>
            </a:pPr>
            <a:r>
              <a:t/>
            </a:r>
            <a:endParaRPr i="1" sz="4000">
              <a:solidFill>
                <a:schemeClr val="dk1"/>
              </a:solidFill>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Ψευδείς ειδήσεις που έχουν ως στόχο να χειραγωγήσουν την κοινή γνώμη.</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Σκόπιμη </a:t>
            </a:r>
            <a:r>
              <a:rPr lang="en-US">
                <a:solidFill>
                  <a:schemeClr val="dk1"/>
                </a:solidFill>
              </a:rPr>
              <a:t>εξαπάτηση</a:t>
            </a:r>
            <a:endParaRPr/>
          </a:p>
          <a:p>
            <a:pPr indent="-571500" lvl="1" marL="1054100" rtl="0" algn="l">
              <a:lnSpc>
                <a:spcPct val="100000"/>
              </a:lnSpc>
              <a:spcBef>
                <a:spcPts val="560"/>
              </a:spcBef>
              <a:spcAft>
                <a:spcPts val="0"/>
              </a:spcAft>
              <a:buSzPts val="2800"/>
              <a:buFont typeface="Arial"/>
              <a:buChar char="•"/>
            </a:pPr>
            <a:r>
              <a:rPr lang="en-US">
                <a:solidFill>
                  <a:schemeClr val="dk1"/>
                </a:solidFill>
              </a:rPr>
              <a:t>Παραποιημένο</a:t>
            </a:r>
            <a:r>
              <a:rPr lang="en-US">
                <a:solidFill>
                  <a:schemeClr val="dk1"/>
                </a:solidFill>
                <a:latin typeface="Calibri"/>
                <a:ea typeface="Calibri"/>
                <a:cs typeface="Calibri"/>
                <a:sym typeface="Calibri"/>
              </a:rPr>
              <a:t> </a:t>
            </a:r>
            <a:r>
              <a:rPr lang="en-US">
                <a:solidFill>
                  <a:schemeClr val="dk1"/>
                </a:solidFill>
              </a:rPr>
              <a:t>περιεχόμενο</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Συναισθηματική χειραγώγηση</a:t>
            </a:r>
            <a:endParaRPr/>
          </a:p>
          <a:p>
            <a:pPr indent="-571500" lvl="1" marL="1054100" rtl="0" algn="l">
              <a:lnSpc>
                <a:spcPct val="100000"/>
              </a:lnSpc>
              <a:spcBef>
                <a:spcPts val="560"/>
              </a:spcBef>
              <a:spcAft>
                <a:spcPts val="0"/>
              </a:spcAft>
              <a:buSzPts val="2800"/>
              <a:buFont typeface="Arial"/>
              <a:buChar char="•"/>
            </a:pPr>
            <a:r>
              <a:rPr lang="en-US">
                <a:solidFill>
                  <a:schemeClr val="dk1"/>
                </a:solidFill>
              </a:rPr>
              <a:t>Ψευδείς </a:t>
            </a:r>
            <a:r>
              <a:rPr lang="en-US">
                <a:solidFill>
                  <a:schemeClr val="dk1"/>
                </a:solidFill>
                <a:latin typeface="Calibri"/>
                <a:ea typeface="Calibri"/>
                <a:cs typeface="Calibri"/>
                <a:sym typeface="Calibri"/>
              </a:rPr>
              <a:t> ή κρυφ</a:t>
            </a:r>
            <a:r>
              <a:rPr lang="en-US">
                <a:solidFill>
                  <a:schemeClr val="dk1"/>
                </a:solidFill>
              </a:rPr>
              <a:t>ές</a:t>
            </a:r>
            <a:r>
              <a:rPr lang="en-US">
                <a:solidFill>
                  <a:schemeClr val="dk1"/>
                </a:solidFill>
                <a:latin typeface="Calibri"/>
                <a:ea typeface="Calibri"/>
                <a:cs typeface="Calibri"/>
                <a:sym typeface="Calibri"/>
              </a:rPr>
              <a:t> πηγές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Διάδοση για κέρδος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Συχνά αναμιγνύει την αλήθεια με ψέματα</a:t>
            </a:r>
            <a:endParaRPr/>
          </a:p>
        </p:txBody>
      </p:sp>
      <p:sp>
        <p:nvSpPr>
          <p:cNvPr id="326" name="Google Shape;326;p3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27" name="Google Shape;327;p31"/>
          <p:cNvGrpSpPr/>
          <p:nvPr/>
        </p:nvGrpSpPr>
        <p:grpSpPr>
          <a:xfrm>
            <a:off x="790770" y="-112458"/>
            <a:ext cx="1427175" cy="786776"/>
            <a:chOff x="0" y="-38100"/>
            <a:chExt cx="373234" cy="205757"/>
          </a:xfrm>
        </p:grpSpPr>
        <p:sp>
          <p:nvSpPr>
            <p:cNvPr id="328" name="Google Shape;328;p3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9" name="Google Shape;329;p3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0" name="Google Shape;330;p31"/>
          <p:cNvGrpSpPr/>
          <p:nvPr/>
        </p:nvGrpSpPr>
        <p:grpSpPr>
          <a:xfrm>
            <a:off x="0" y="-112458"/>
            <a:ext cx="315272" cy="786776"/>
            <a:chOff x="0" y="-38100"/>
            <a:chExt cx="82450" cy="205757"/>
          </a:xfrm>
        </p:grpSpPr>
        <p:sp>
          <p:nvSpPr>
            <p:cNvPr id="331" name="Google Shape;331;p3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2" name="Google Shape;332;p3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33" name="Google Shape;333;p31"/>
          <p:cNvGrpSpPr/>
          <p:nvPr/>
        </p:nvGrpSpPr>
        <p:grpSpPr>
          <a:xfrm>
            <a:off x="0" y="1116904"/>
            <a:ext cx="503883" cy="1931922"/>
            <a:chOff x="0" y="-38100"/>
            <a:chExt cx="131775" cy="505235"/>
          </a:xfrm>
        </p:grpSpPr>
        <p:sp>
          <p:nvSpPr>
            <p:cNvPr id="334" name="Google Shape;334;p3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5" name="Google Shape;335;p3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2"/>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Απο</a:t>
            </a:r>
            <a:r>
              <a:rPr b="1" lang="en-US">
                <a:solidFill>
                  <a:schemeClr val="dk1"/>
                </a:solidFill>
                <a:latin typeface="Bricolage Grotesque"/>
                <a:ea typeface="Bricolage Grotesque"/>
                <a:cs typeface="Bricolage Grotesque"/>
                <a:sym typeface="Bricolage Grotesque"/>
              </a:rPr>
              <a:t>πληροφόρηση</a:t>
            </a:r>
            <a:endParaRPr b="1"/>
          </a:p>
        </p:txBody>
      </p:sp>
      <p:sp>
        <p:nvSpPr>
          <p:cNvPr id="341" name="Google Shape;341;p32"/>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Ψευδείς ή ανακριβείς πληροφορίες που κοινοποιούνται χωρίς πρόθεση παραπλάνησης.</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Κοινοποίηση μιας εικόνας με λανθασμένη λεζάντα, πιστεύοντας ότι είναι αληθινή. </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Ακούσια</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Βασίζεται σε ψευδείς ή ελλιπείς πληροφορίες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Μπορεί να φαίν</a:t>
            </a:r>
            <a:r>
              <a:rPr lang="en-US">
                <a:solidFill>
                  <a:schemeClr val="dk1"/>
                </a:solidFill>
              </a:rPr>
              <a:t>ε</a:t>
            </a:r>
            <a:r>
              <a:rPr lang="en-US">
                <a:solidFill>
                  <a:schemeClr val="dk1"/>
                </a:solidFill>
                <a:latin typeface="Calibri"/>
                <a:ea typeface="Calibri"/>
                <a:cs typeface="Calibri"/>
                <a:sym typeface="Calibri"/>
              </a:rPr>
              <a:t>ται αξιόπιστ</a:t>
            </a:r>
            <a:r>
              <a:rPr lang="en-US">
                <a:solidFill>
                  <a:schemeClr val="dk1"/>
                </a:solidFill>
              </a:rPr>
              <a:t>η</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Μπορεί να χρησιμοποιεί πραγματικές πηγές λανθασμένα</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Μπορεί να επιτείνει τη ζημιά</a:t>
            </a:r>
            <a:endParaRPr/>
          </a:p>
        </p:txBody>
      </p:sp>
      <p:sp>
        <p:nvSpPr>
          <p:cNvPr id="342" name="Google Shape;342;p3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43" name="Google Shape;343;p32"/>
          <p:cNvGrpSpPr/>
          <p:nvPr/>
        </p:nvGrpSpPr>
        <p:grpSpPr>
          <a:xfrm>
            <a:off x="790770" y="-112458"/>
            <a:ext cx="1427175" cy="786776"/>
            <a:chOff x="0" y="-38100"/>
            <a:chExt cx="373234" cy="205757"/>
          </a:xfrm>
        </p:grpSpPr>
        <p:sp>
          <p:nvSpPr>
            <p:cNvPr id="344" name="Google Shape;344;p3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5" name="Google Shape;345;p3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6" name="Google Shape;346;p32"/>
          <p:cNvGrpSpPr/>
          <p:nvPr/>
        </p:nvGrpSpPr>
        <p:grpSpPr>
          <a:xfrm>
            <a:off x="0" y="-112458"/>
            <a:ext cx="315272" cy="786776"/>
            <a:chOff x="0" y="-38100"/>
            <a:chExt cx="82450" cy="205757"/>
          </a:xfrm>
        </p:grpSpPr>
        <p:sp>
          <p:nvSpPr>
            <p:cNvPr id="347" name="Google Shape;347;p3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8" name="Google Shape;348;p3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49" name="Google Shape;349;p32"/>
          <p:cNvGrpSpPr/>
          <p:nvPr/>
        </p:nvGrpSpPr>
        <p:grpSpPr>
          <a:xfrm>
            <a:off x="0" y="1116904"/>
            <a:ext cx="503883" cy="1931922"/>
            <a:chOff x="0" y="-38100"/>
            <a:chExt cx="131775" cy="505235"/>
          </a:xfrm>
        </p:grpSpPr>
        <p:sp>
          <p:nvSpPr>
            <p:cNvPr id="350" name="Google Shape;350;p3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1" name="Google Shape;351;p3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33"/>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Κακόβουλη</a:t>
            </a:r>
            <a:r>
              <a:rPr b="1" lang="en-US">
                <a:solidFill>
                  <a:schemeClr val="dk1"/>
                </a:solidFill>
                <a:latin typeface="Bricolage Grotesque"/>
                <a:ea typeface="Bricolage Grotesque"/>
                <a:cs typeface="Bricolage Grotesque"/>
                <a:sym typeface="Bricolage Grotesque"/>
              </a:rPr>
              <a:t> πληρο</a:t>
            </a:r>
            <a:r>
              <a:rPr b="1" lang="en-US">
                <a:latin typeface="Bricolage Grotesque"/>
                <a:ea typeface="Bricolage Grotesque"/>
                <a:cs typeface="Bricolage Grotesque"/>
                <a:sym typeface="Bricolage Grotesque"/>
              </a:rPr>
              <a:t>φόρηση</a:t>
            </a:r>
            <a:endParaRPr b="1"/>
          </a:p>
        </p:txBody>
      </p:sp>
      <p:sp>
        <p:nvSpPr>
          <p:cNvPr id="357" name="Google Shape;357;p33"/>
          <p:cNvSpPr txBox="1"/>
          <p:nvPr>
            <p:ph idx="1" type="subTitle"/>
          </p:nvPr>
        </p:nvSpPr>
        <p:spPr>
          <a:xfrm>
            <a:off x="2217945" y="3074526"/>
            <a:ext cx="15223893" cy="6972256"/>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Αληθινές πληροφορίες που χρησιμοποιούνται για να βλάψουν ένα άτομο, έναν οργανισμό ή μια χώρα.</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Διαρροή προσωπικών δεδομένων με σκοπό να εκθέσει κάποιον.</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Βασίζεται σε πραγματικές πληροφορίες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Πρόθεση να βλάψει</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Παραβίαση της ιδιωτικής ζωής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Χρονοδιάγραμμα για μέγιστη ζημιά</a:t>
            </a:r>
            <a:endParaRPr/>
          </a:p>
        </p:txBody>
      </p:sp>
      <p:sp>
        <p:nvSpPr>
          <p:cNvPr id="358" name="Google Shape;358;p3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59" name="Google Shape;359;p33"/>
          <p:cNvGrpSpPr/>
          <p:nvPr/>
        </p:nvGrpSpPr>
        <p:grpSpPr>
          <a:xfrm>
            <a:off x="790770" y="-112458"/>
            <a:ext cx="1427175" cy="786776"/>
            <a:chOff x="0" y="-38100"/>
            <a:chExt cx="373234" cy="205757"/>
          </a:xfrm>
        </p:grpSpPr>
        <p:sp>
          <p:nvSpPr>
            <p:cNvPr id="360" name="Google Shape;360;p3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1" name="Google Shape;361;p3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2" name="Google Shape;362;p33"/>
          <p:cNvGrpSpPr/>
          <p:nvPr/>
        </p:nvGrpSpPr>
        <p:grpSpPr>
          <a:xfrm>
            <a:off x="0" y="-112458"/>
            <a:ext cx="315272" cy="786776"/>
            <a:chOff x="0" y="-38100"/>
            <a:chExt cx="82450" cy="205757"/>
          </a:xfrm>
        </p:grpSpPr>
        <p:sp>
          <p:nvSpPr>
            <p:cNvPr id="363" name="Google Shape;363;p3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4" name="Google Shape;364;p3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65" name="Google Shape;365;p33"/>
          <p:cNvGrpSpPr/>
          <p:nvPr/>
        </p:nvGrpSpPr>
        <p:grpSpPr>
          <a:xfrm>
            <a:off x="0" y="1116904"/>
            <a:ext cx="503883" cy="1931922"/>
            <a:chOff x="0" y="-38100"/>
            <a:chExt cx="131775" cy="505235"/>
          </a:xfrm>
        </p:grpSpPr>
        <p:sp>
          <p:nvSpPr>
            <p:cNvPr id="366" name="Google Shape;366;p3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7" name="Google Shape;367;p3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4"/>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Ψευδείς ειδήσεις</a:t>
            </a:r>
            <a:endParaRPr b="1"/>
          </a:p>
        </p:txBody>
      </p:sp>
      <p:sp>
        <p:nvSpPr>
          <p:cNvPr id="373" name="Google Shape;373;p34"/>
          <p:cNvSpPr txBox="1"/>
          <p:nvPr>
            <p:ph idx="1" type="subTitle"/>
          </p:nvPr>
        </p:nvSpPr>
        <p:spPr>
          <a:xfrm>
            <a:off x="2217950" y="2440599"/>
            <a:ext cx="15223800" cy="76062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Ψευδείς ειδήσεις που παρουσιάζονται ως νόμιμες δημοσιογραφικές πληροφορίες και συχνά μοιράζονται στα μέσα κοινωνικής δικτύωσης.</a:t>
            </a:r>
            <a:endParaRPr/>
          </a:p>
          <a:p>
            <a:pPr indent="0" lvl="0" marL="25400" rtl="0" algn="l">
              <a:lnSpc>
                <a:spcPct val="100000"/>
              </a:lnSpc>
              <a:spcBef>
                <a:spcPts val="640"/>
              </a:spcBef>
              <a:spcAft>
                <a:spcPts val="0"/>
              </a:spcAft>
              <a:buSzPts val="3200"/>
              <a:buNone/>
            </a:pPr>
            <a:r>
              <a:t/>
            </a:r>
            <a:endParaRPr sz="40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Τίτλοι που γίνονται viral και ισχυρίζονται ψευδείς επιστημονικές ανακαλύψεις.</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Εντελώς ή εν μέρει ψευδείς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Μεταμφιεσμένες ως πραγματικές ειδήσεις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Συναισθηματικά φορτισμέν</a:t>
            </a:r>
            <a:r>
              <a:rPr lang="en-US">
                <a:solidFill>
                  <a:schemeClr val="dk1"/>
                </a:solidFill>
              </a:rPr>
              <a:t>ες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Χωρίς αξιόπιστες πηγές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Σχεδιασμέν</a:t>
            </a:r>
            <a:r>
              <a:rPr lang="en-US">
                <a:solidFill>
                  <a:schemeClr val="dk1"/>
                </a:solidFill>
              </a:rPr>
              <a:t>ες</a:t>
            </a:r>
            <a:r>
              <a:rPr lang="en-US">
                <a:solidFill>
                  <a:schemeClr val="dk1"/>
                </a:solidFill>
                <a:latin typeface="Calibri"/>
                <a:ea typeface="Calibri"/>
                <a:cs typeface="Calibri"/>
                <a:sym typeface="Calibri"/>
              </a:rPr>
              <a:t> για να γίν</a:t>
            </a:r>
            <a:r>
              <a:rPr lang="en-US">
                <a:solidFill>
                  <a:schemeClr val="dk1"/>
                </a:solidFill>
              </a:rPr>
              <a:t>ουν </a:t>
            </a:r>
            <a:r>
              <a:rPr lang="en-US">
                <a:solidFill>
                  <a:schemeClr val="dk1"/>
                </a:solidFill>
                <a:latin typeface="Calibri"/>
                <a:ea typeface="Calibri"/>
                <a:cs typeface="Calibri"/>
                <a:sym typeface="Calibri"/>
              </a:rPr>
              <a:t>viral</a:t>
            </a:r>
            <a:endParaRPr/>
          </a:p>
        </p:txBody>
      </p:sp>
      <p:sp>
        <p:nvSpPr>
          <p:cNvPr id="374" name="Google Shape;374;p3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5" name="Google Shape;375;p34"/>
          <p:cNvGrpSpPr/>
          <p:nvPr/>
        </p:nvGrpSpPr>
        <p:grpSpPr>
          <a:xfrm>
            <a:off x="790770" y="-112458"/>
            <a:ext cx="1427175" cy="786776"/>
            <a:chOff x="0" y="-38100"/>
            <a:chExt cx="373234" cy="205757"/>
          </a:xfrm>
        </p:grpSpPr>
        <p:sp>
          <p:nvSpPr>
            <p:cNvPr id="376" name="Google Shape;376;p3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7" name="Google Shape;377;p3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8" name="Google Shape;378;p34"/>
          <p:cNvGrpSpPr/>
          <p:nvPr/>
        </p:nvGrpSpPr>
        <p:grpSpPr>
          <a:xfrm>
            <a:off x="0" y="-112458"/>
            <a:ext cx="315272" cy="786776"/>
            <a:chOff x="0" y="-38100"/>
            <a:chExt cx="82450" cy="205757"/>
          </a:xfrm>
        </p:grpSpPr>
        <p:sp>
          <p:nvSpPr>
            <p:cNvPr id="379" name="Google Shape;379;p3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0" name="Google Shape;380;p3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81" name="Google Shape;381;p34"/>
          <p:cNvGrpSpPr/>
          <p:nvPr/>
        </p:nvGrpSpPr>
        <p:grpSpPr>
          <a:xfrm>
            <a:off x="0" y="1116904"/>
            <a:ext cx="503883" cy="1931922"/>
            <a:chOff x="0" y="-38100"/>
            <a:chExt cx="131775" cy="505235"/>
          </a:xfrm>
        </p:grpSpPr>
        <p:sp>
          <p:nvSpPr>
            <p:cNvPr id="382" name="Google Shape;382;p3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3" name="Google Shape;383;p3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Deepfake</a:t>
            </a:r>
            <a:endParaRPr b="1"/>
          </a:p>
        </p:txBody>
      </p:sp>
      <p:sp>
        <p:nvSpPr>
          <p:cNvPr id="389" name="Google Shape;389;p35"/>
          <p:cNvSpPr txBox="1"/>
          <p:nvPr>
            <p:ph idx="1" type="subTitle"/>
          </p:nvPr>
        </p:nvSpPr>
        <p:spPr>
          <a:xfrm>
            <a:off x="3341925" y="2447325"/>
            <a:ext cx="14099700" cy="78396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Συνθετικά μέσα (συνήθως βίντεο ή ήχος) που δημιουργούνται από τεχνητή νοημοσύνη για να μιμούνται πραγματικούς ανθρώπους, συχνά με πειστικό τρόπο.</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Ένα βίντεο που δείχνει έναν πολιτικό να λέει </a:t>
            </a:r>
            <a:r>
              <a:rPr i="1" lang="en-US" sz="4000">
                <a:solidFill>
                  <a:schemeClr val="dk1"/>
                </a:solidFill>
              </a:rPr>
              <a:t>κάτι</a:t>
            </a:r>
            <a:r>
              <a:rPr i="1" lang="en-US" sz="4000">
                <a:solidFill>
                  <a:schemeClr val="dk1"/>
                </a:solidFill>
                <a:latin typeface="Calibri"/>
                <a:ea typeface="Calibri"/>
                <a:cs typeface="Calibri"/>
                <a:sym typeface="Calibri"/>
              </a:rPr>
              <a:t> που στην πραγματικότητα δεν είπε ποτέ.</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Δημιουργημένα ή επεξεργασμένα από τεχνητή νοημοσύνη</a:t>
            </a:r>
            <a:endParaRPr/>
          </a:p>
          <a:p>
            <a:pPr indent="-571500" lvl="1" marL="1054100" rtl="0" algn="l">
              <a:lnSpc>
                <a:spcPct val="100000"/>
              </a:lnSpc>
              <a:spcBef>
                <a:spcPts val="560"/>
              </a:spcBef>
              <a:spcAft>
                <a:spcPts val="0"/>
              </a:spcAft>
              <a:buSzPts val="2800"/>
              <a:buFont typeface="Arial"/>
              <a:buChar char="•"/>
            </a:pPr>
            <a:r>
              <a:rPr lang="en-US">
                <a:solidFill>
                  <a:schemeClr val="dk1"/>
                </a:solidFill>
              </a:rPr>
              <a:t>Ρ</a:t>
            </a:r>
            <a:r>
              <a:rPr lang="en-US">
                <a:solidFill>
                  <a:schemeClr val="dk1"/>
                </a:solidFill>
                <a:latin typeface="Calibri"/>
                <a:ea typeface="Calibri"/>
                <a:cs typeface="Calibri"/>
                <a:sym typeface="Calibri"/>
              </a:rPr>
              <a:t>εαλιστική εμφάνιση</a:t>
            </a:r>
            <a:endParaRPr/>
          </a:p>
          <a:p>
            <a:pPr indent="-571500" lvl="1" marL="1054100" rtl="0" algn="l">
              <a:lnSpc>
                <a:spcPct val="100000"/>
              </a:lnSpc>
              <a:spcBef>
                <a:spcPts val="560"/>
              </a:spcBef>
              <a:spcAft>
                <a:spcPts val="0"/>
              </a:spcAft>
              <a:buSzPts val="2800"/>
              <a:buFont typeface="Arial"/>
              <a:buChar char="•"/>
            </a:pPr>
            <a:r>
              <a:rPr lang="en-US">
                <a:solidFill>
                  <a:schemeClr val="dk1"/>
                </a:solidFill>
              </a:rPr>
              <a:t>Παραπλανη</a:t>
            </a:r>
            <a:r>
              <a:rPr lang="en-US">
                <a:solidFill>
                  <a:schemeClr val="dk1"/>
                </a:solidFill>
                <a:latin typeface="Calibri"/>
                <a:ea typeface="Calibri"/>
                <a:cs typeface="Calibri"/>
                <a:sym typeface="Calibri"/>
              </a:rPr>
              <a:t>τικός σκοπός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Οπτικοακουστική παραποίηση</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Συχνά διαμοιράζ</a:t>
            </a:r>
            <a:r>
              <a:rPr lang="en-US">
                <a:solidFill>
                  <a:schemeClr val="dk1"/>
                </a:solidFill>
              </a:rPr>
              <a:t>οντ</a:t>
            </a:r>
            <a:r>
              <a:rPr lang="en-US">
                <a:solidFill>
                  <a:schemeClr val="dk1"/>
                </a:solidFill>
                <a:latin typeface="Calibri"/>
                <a:ea typeface="Calibri"/>
                <a:cs typeface="Calibri"/>
                <a:sym typeface="Calibri"/>
              </a:rPr>
              <a:t>αι στα μέσα κοινωνικής δικτύωσης</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Τροφοδοτ</a:t>
            </a:r>
            <a:r>
              <a:rPr lang="en-US">
                <a:solidFill>
                  <a:schemeClr val="dk1"/>
                </a:solidFill>
              </a:rPr>
              <a:t>ούν</a:t>
            </a:r>
            <a:r>
              <a:rPr lang="en-US">
                <a:solidFill>
                  <a:schemeClr val="dk1"/>
                </a:solidFill>
                <a:latin typeface="Calibri"/>
                <a:ea typeface="Calibri"/>
                <a:cs typeface="Calibri"/>
                <a:sym typeface="Calibri"/>
              </a:rPr>
              <a:t> το «μέρισμα του ψεύτη»</a:t>
            </a:r>
            <a:endParaRPr/>
          </a:p>
        </p:txBody>
      </p:sp>
      <p:sp>
        <p:nvSpPr>
          <p:cNvPr id="390" name="Google Shape;390;p3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91" name="Google Shape;391;p35"/>
          <p:cNvGrpSpPr/>
          <p:nvPr/>
        </p:nvGrpSpPr>
        <p:grpSpPr>
          <a:xfrm>
            <a:off x="790770" y="-112458"/>
            <a:ext cx="1427175" cy="786776"/>
            <a:chOff x="0" y="-38100"/>
            <a:chExt cx="373234" cy="205757"/>
          </a:xfrm>
        </p:grpSpPr>
        <p:sp>
          <p:nvSpPr>
            <p:cNvPr id="392" name="Google Shape;392;p3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3" name="Google Shape;393;p3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5"/>
          <p:cNvGrpSpPr/>
          <p:nvPr/>
        </p:nvGrpSpPr>
        <p:grpSpPr>
          <a:xfrm>
            <a:off x="0" y="-112458"/>
            <a:ext cx="315272" cy="786776"/>
            <a:chOff x="0" y="-38100"/>
            <a:chExt cx="82450" cy="205757"/>
          </a:xfrm>
        </p:grpSpPr>
        <p:sp>
          <p:nvSpPr>
            <p:cNvPr id="395" name="Google Shape;395;p3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6" name="Google Shape;396;p3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7" name="Google Shape;397;p35"/>
          <p:cNvGrpSpPr/>
          <p:nvPr/>
        </p:nvGrpSpPr>
        <p:grpSpPr>
          <a:xfrm>
            <a:off x="0" y="1116904"/>
            <a:ext cx="503883" cy="1931922"/>
            <a:chOff x="0" y="-38100"/>
            <a:chExt cx="131775" cy="505235"/>
          </a:xfrm>
        </p:grpSpPr>
        <p:sp>
          <p:nvSpPr>
            <p:cNvPr id="398" name="Google Shape;398;p3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9" name="Google Shape;399;p3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Προπαγάνδα</a:t>
            </a:r>
            <a:endParaRPr b="1"/>
          </a:p>
        </p:txBody>
      </p:sp>
      <p:sp>
        <p:nvSpPr>
          <p:cNvPr id="405" name="Google Shape;405;p36"/>
          <p:cNvSpPr txBox="1"/>
          <p:nvPr>
            <p:ph idx="1" type="subTitle"/>
          </p:nvPr>
        </p:nvSpPr>
        <p:spPr>
          <a:xfrm>
            <a:off x="1938800" y="2173600"/>
            <a:ext cx="16349700" cy="8113500"/>
          </a:xfrm>
          <a:prstGeom prst="rect">
            <a:avLst/>
          </a:prstGeom>
          <a:noFill/>
          <a:ln>
            <a:noFill/>
          </a:ln>
        </p:spPr>
        <p:txBody>
          <a:bodyPr anchorCtr="0" anchor="t" bIns="45700" lIns="91425" spcFirstLastPara="1" rIns="91425" wrap="square" tIns="45700">
            <a:noAutofit/>
          </a:bodyPr>
          <a:lstStyle/>
          <a:p>
            <a:pPr indent="0" lvl="0" marL="25400" rtl="0" algn="l">
              <a:lnSpc>
                <a:spcPct val="100000"/>
              </a:lnSpc>
              <a:spcBef>
                <a:spcPts val="640"/>
              </a:spcBef>
              <a:spcAft>
                <a:spcPts val="0"/>
              </a:spcAft>
              <a:buSzPts val="3200"/>
              <a:buNone/>
            </a:pPr>
            <a:r>
              <a:rPr lang="en-US" sz="4000">
                <a:solidFill>
                  <a:schemeClr val="dk1"/>
                </a:solidFill>
                <a:latin typeface="Calibri"/>
                <a:ea typeface="Calibri"/>
                <a:cs typeface="Calibri"/>
                <a:sym typeface="Calibri"/>
              </a:rPr>
              <a:t>Η προπαγάνδα είναι πληροφορία —συχνά μεροληπτική, παραπλανητική ή φορτισμένη συναισθηματικά— που χρησιμοποιείται για να επηρεάσει τις απόψεις, τις πεποιθήσεις ή τις ενέργειες των ανθρώπων υπέρ ενός συγκεκριμένου σκοπού, πολιτικής ατζέντας ή ιδεολογίας.</a:t>
            </a:r>
            <a:endParaRPr/>
          </a:p>
          <a:p>
            <a:pPr indent="0" lvl="0" marL="25400" rtl="0" algn="l">
              <a:lnSpc>
                <a:spcPct val="100000"/>
              </a:lnSpc>
              <a:spcBef>
                <a:spcPts val="640"/>
              </a:spcBef>
              <a:spcAft>
                <a:spcPts val="0"/>
              </a:spcAft>
              <a:buSzPts val="3200"/>
              <a:buNone/>
            </a:pPr>
            <a:r>
              <a:rPr i="1" lang="en-US" sz="4000">
                <a:solidFill>
                  <a:schemeClr val="dk1"/>
                </a:solidFill>
                <a:latin typeface="Calibri"/>
                <a:ea typeface="Calibri"/>
                <a:cs typeface="Calibri"/>
                <a:sym typeface="Calibri"/>
              </a:rPr>
              <a:t>Παράδειγμα: Μια κυβερνητική αφίσα που δείχνει μόνο τα θετικά αποτελέσματα μιας πολεμικής προσπάθειας, αγνοώντας τις απώλειες αμάχων, αποτελεί μια μορφή προπαγάνδας.</a:t>
            </a:r>
            <a:endParaRPr/>
          </a:p>
          <a:p>
            <a:pPr indent="0" lvl="0" marL="25400" rtl="0" algn="l">
              <a:lnSpc>
                <a:spcPct val="100000"/>
              </a:lnSpc>
              <a:spcBef>
                <a:spcPts val="640"/>
              </a:spcBef>
              <a:spcAft>
                <a:spcPts val="0"/>
              </a:spcAft>
              <a:buSzPts val="3200"/>
              <a:buNone/>
            </a:pPr>
            <a:r>
              <a:t/>
            </a:r>
            <a:endParaRPr b="1" i="1" sz="3600">
              <a:solidFill>
                <a:schemeClr val="dk1"/>
              </a:solidFill>
              <a:latin typeface="Calibri"/>
              <a:ea typeface="Calibri"/>
              <a:cs typeface="Calibri"/>
              <a:sym typeface="Calibri"/>
            </a:endParaRPr>
          </a:p>
          <a:p>
            <a:pPr indent="0" lvl="0" marL="25400" rtl="0" algn="l">
              <a:lnSpc>
                <a:spcPct val="100000"/>
              </a:lnSpc>
              <a:spcBef>
                <a:spcPts val="640"/>
              </a:spcBef>
              <a:spcAft>
                <a:spcPts val="0"/>
              </a:spcAft>
              <a:buSzPts val="3200"/>
              <a:buNone/>
            </a:pPr>
            <a:r>
              <a:rPr b="1" i="1" lang="en-US" sz="3600">
                <a:solidFill>
                  <a:schemeClr val="dk1"/>
                </a:solidFill>
                <a:latin typeface="Calibri"/>
                <a:ea typeface="Calibri"/>
                <a:cs typeface="Calibri"/>
                <a:sym typeface="Calibri"/>
              </a:rPr>
              <a:t>Χαρακτηριστικά:</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Επιλεκτική χρήση των γεγονότων</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Συναισθηματική έκκληση</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Μονόπλευρα μηνύματα</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Επανάληψη</a:t>
            </a:r>
            <a:endParaRPr/>
          </a:p>
          <a:p>
            <a:pPr indent="-571500" lvl="1" marL="1054100" rtl="0" algn="l">
              <a:lnSpc>
                <a:spcPct val="100000"/>
              </a:lnSpc>
              <a:spcBef>
                <a:spcPts val="560"/>
              </a:spcBef>
              <a:spcAft>
                <a:spcPts val="0"/>
              </a:spcAft>
              <a:buSzPts val="2800"/>
              <a:buFont typeface="Arial"/>
              <a:buChar char="•"/>
            </a:pPr>
            <a:r>
              <a:rPr lang="en-US">
                <a:solidFill>
                  <a:schemeClr val="dk1"/>
                </a:solidFill>
                <a:latin typeface="Calibri"/>
                <a:ea typeface="Calibri"/>
                <a:cs typeface="Calibri"/>
                <a:sym typeface="Calibri"/>
              </a:rPr>
              <a:t>Στοχευμένη πειθώ</a:t>
            </a:r>
            <a:endParaRPr/>
          </a:p>
        </p:txBody>
      </p:sp>
      <p:sp>
        <p:nvSpPr>
          <p:cNvPr id="406" name="Google Shape;406;p3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7" name="Google Shape;407;p36"/>
          <p:cNvGrpSpPr/>
          <p:nvPr/>
        </p:nvGrpSpPr>
        <p:grpSpPr>
          <a:xfrm>
            <a:off x="790770" y="-112458"/>
            <a:ext cx="1427175" cy="786776"/>
            <a:chOff x="0" y="-38100"/>
            <a:chExt cx="373234" cy="205757"/>
          </a:xfrm>
        </p:grpSpPr>
        <p:sp>
          <p:nvSpPr>
            <p:cNvPr id="408" name="Google Shape;408;p3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9" name="Google Shape;409;p3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0" name="Google Shape;410;p36"/>
          <p:cNvGrpSpPr/>
          <p:nvPr/>
        </p:nvGrpSpPr>
        <p:grpSpPr>
          <a:xfrm>
            <a:off x="0" y="-112458"/>
            <a:ext cx="315272" cy="786776"/>
            <a:chOff x="0" y="-38100"/>
            <a:chExt cx="82450" cy="205757"/>
          </a:xfrm>
        </p:grpSpPr>
        <p:sp>
          <p:nvSpPr>
            <p:cNvPr id="411" name="Google Shape;411;p3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2" name="Google Shape;412;p3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3" name="Google Shape;413;p36"/>
          <p:cNvGrpSpPr/>
          <p:nvPr/>
        </p:nvGrpSpPr>
        <p:grpSpPr>
          <a:xfrm>
            <a:off x="0" y="1116904"/>
            <a:ext cx="503883" cy="1931922"/>
            <a:chOff x="0" y="-38100"/>
            <a:chExt cx="131775" cy="505235"/>
          </a:xfrm>
        </p:grpSpPr>
        <p:sp>
          <p:nvSpPr>
            <p:cNvPr id="414" name="Google Shape;414;p3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5" name="Google Shape;415;p3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3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1" name="Google Shape;421;p37"/>
          <p:cNvGrpSpPr/>
          <p:nvPr/>
        </p:nvGrpSpPr>
        <p:grpSpPr>
          <a:xfrm>
            <a:off x="6533100" y="2446823"/>
            <a:ext cx="8434789" cy="2600030"/>
            <a:chOff x="0" y="-47625"/>
            <a:chExt cx="1484188" cy="418826"/>
          </a:xfrm>
        </p:grpSpPr>
        <p:sp>
          <p:nvSpPr>
            <p:cNvPr id="422" name="Google Shape;422;p3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33575">
              <a:solidFill>
                <a:srgbClr val="000000"/>
              </a:solidFill>
              <a:prstDash val="solid"/>
              <a:round/>
              <a:headEnd len="sm" w="sm" type="none"/>
              <a:tailEnd len="sm" w="sm" type="none"/>
            </a:ln>
          </p:spPr>
          <p:txBody>
            <a:bodyPr anchorCtr="0" anchor="t" bIns="53700" lIns="107425" spcFirstLastPara="1" rIns="107425" wrap="square" tIns="53700">
              <a:noAutofit/>
            </a:bodyPr>
            <a:lstStyle/>
            <a:p>
              <a:pPr indent="0" lvl="0" marL="0" marR="0" rtl="0" algn="l">
                <a:lnSpc>
                  <a:spcPct val="100000"/>
                </a:lnSpc>
                <a:spcBef>
                  <a:spcPts val="0"/>
                </a:spcBef>
                <a:spcAft>
                  <a:spcPts val="0"/>
                </a:spcAft>
                <a:buClr>
                  <a:srgbClr val="000000"/>
                </a:buClr>
                <a:buSzPts val="2115"/>
                <a:buFont typeface="Arial"/>
                <a:buNone/>
              </a:pPr>
              <a:r>
                <a:t/>
              </a:r>
              <a:endParaRPr b="0" i="0" sz="2115" u="none" cap="none" strike="noStrike">
                <a:solidFill>
                  <a:schemeClr val="dk1"/>
                </a:solidFill>
                <a:latin typeface="Calibri"/>
                <a:ea typeface="Calibri"/>
                <a:cs typeface="Calibri"/>
                <a:sym typeface="Calibri"/>
              </a:endParaRPr>
            </a:p>
          </p:txBody>
        </p:sp>
        <p:sp>
          <p:nvSpPr>
            <p:cNvPr id="423" name="Google Shape;423;p37"/>
            <p:cNvSpPr txBox="1"/>
            <p:nvPr/>
          </p:nvSpPr>
          <p:spPr>
            <a:xfrm>
              <a:off x="0" y="-47625"/>
              <a:ext cx="1484188" cy="418826"/>
            </a:xfrm>
            <a:prstGeom prst="rect">
              <a:avLst/>
            </a:prstGeom>
            <a:noFill/>
            <a:ln>
              <a:noFill/>
            </a:ln>
          </p:spPr>
          <p:txBody>
            <a:bodyPr anchorCtr="0" anchor="b" bIns="59700" lIns="59700" spcFirstLastPara="1" rIns="59700" wrap="square" tIns="59700">
              <a:noAutofit/>
            </a:bodyPr>
            <a:lstStyle/>
            <a:p>
              <a:pPr indent="0" lvl="0" marL="0" marR="0" rtl="0" algn="ctr">
                <a:lnSpc>
                  <a:spcPct val="149944"/>
                </a:lnSpc>
                <a:spcBef>
                  <a:spcPts val="0"/>
                </a:spcBef>
                <a:spcAft>
                  <a:spcPts val="0"/>
                </a:spcAft>
                <a:buClr>
                  <a:srgbClr val="000000"/>
                </a:buClr>
                <a:buSzPts val="2115"/>
                <a:buFont typeface="Arial"/>
                <a:buNone/>
              </a:pPr>
              <a:r>
                <a:t/>
              </a:r>
              <a:endParaRPr b="0" i="0" sz="2115" u="none" cap="none" strike="noStrike">
                <a:solidFill>
                  <a:schemeClr val="dk1"/>
                </a:solidFill>
                <a:latin typeface="Calibri"/>
                <a:ea typeface="Calibri"/>
                <a:cs typeface="Calibri"/>
                <a:sym typeface="Calibri"/>
              </a:endParaRPr>
            </a:p>
          </p:txBody>
        </p:sp>
      </p:grpSp>
      <p:grpSp>
        <p:nvGrpSpPr>
          <p:cNvPr id="424" name="Google Shape;424;p37"/>
          <p:cNvGrpSpPr/>
          <p:nvPr/>
        </p:nvGrpSpPr>
        <p:grpSpPr>
          <a:xfrm>
            <a:off x="-696258" y="-1193133"/>
            <a:ext cx="7178388" cy="12095887"/>
            <a:chOff x="0" y="-57150"/>
            <a:chExt cx="1890604" cy="3185748"/>
          </a:xfrm>
        </p:grpSpPr>
        <p:sp>
          <p:nvSpPr>
            <p:cNvPr id="425" name="Google Shape;425;p3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6" name="Google Shape;426;p3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7" name="Google Shape;427;p3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8" name="Google Shape;428;p37"/>
          <p:cNvSpPr/>
          <p:nvPr/>
        </p:nvSpPr>
        <p:spPr>
          <a:xfrm>
            <a:off x="14187396" y="4561875"/>
            <a:ext cx="4015721" cy="5670434"/>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9" name="Google Shape;429;p37"/>
          <p:cNvSpPr txBox="1"/>
          <p:nvPr/>
        </p:nvSpPr>
        <p:spPr>
          <a:xfrm>
            <a:off x="6761700" y="2876650"/>
            <a:ext cx="7977600" cy="21702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800"/>
              <a:buFont typeface="Arial"/>
              <a:buNone/>
            </a:pPr>
            <a:r>
              <a:rPr b="1" i="0" lang="en-US" sz="5000" u="none" cap="none" strike="noStrike">
                <a:solidFill>
                  <a:srgbClr val="343434"/>
                </a:solidFill>
                <a:latin typeface="Arial"/>
                <a:ea typeface="Arial"/>
                <a:cs typeface="Arial"/>
                <a:sym typeface="Arial"/>
              </a:rPr>
              <a:t>Ο ρόλος της τεχνητής νοημοσύνης στη διάδοση και την ανίχνευση</a:t>
            </a:r>
            <a:endParaRPr b="0" i="0" sz="5000" u="none" cap="none" strike="noStrike">
              <a:solidFill>
                <a:srgbClr val="000000"/>
              </a:solidFill>
              <a:latin typeface="Arial"/>
              <a:ea typeface="Arial"/>
              <a:cs typeface="Arial"/>
              <a:sym typeface="Arial"/>
            </a:endParaRPr>
          </a:p>
        </p:txBody>
      </p:sp>
      <p:sp>
        <p:nvSpPr>
          <p:cNvPr id="430" name="Google Shape;430;p37"/>
          <p:cNvSpPr txBox="1"/>
          <p:nvPr/>
        </p:nvSpPr>
        <p:spPr>
          <a:xfrm>
            <a:off x="7570958" y="5351647"/>
            <a:ext cx="26247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20 λεπτά</a:t>
            </a:r>
            <a:endParaRPr b="0" i="0" sz="1400" u="none" cap="none" strike="noStrike">
              <a:solidFill>
                <a:srgbClr val="000000"/>
              </a:solidFill>
              <a:latin typeface="Arial"/>
              <a:ea typeface="Arial"/>
              <a:cs typeface="Arial"/>
              <a:sym typeface="Arial"/>
            </a:endParaRPr>
          </a:p>
        </p:txBody>
      </p:sp>
      <p:sp>
        <p:nvSpPr>
          <p:cNvPr id="431" name="Google Shape;431;p37"/>
          <p:cNvSpPr txBox="1"/>
          <p:nvPr/>
        </p:nvSpPr>
        <p:spPr>
          <a:xfrm>
            <a:off x="11004325" y="8804175"/>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dk1"/>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chemeClr val="dk1"/>
              </a:solidFill>
              <a:latin typeface="Calibri"/>
              <a:ea typeface="Calibri"/>
              <a:cs typeface="Calibri"/>
              <a:sym typeface="Calibri"/>
            </a:endParaRPr>
          </a:p>
        </p:txBody>
      </p:sp>
      <p:pic>
        <p:nvPicPr>
          <p:cNvPr id="432" name="Google Shape;432;p37" title="EL_Co-fundedbytheEU_RGB_POS.png"/>
          <p:cNvPicPr preferRelativeResize="0"/>
          <p:nvPr/>
        </p:nvPicPr>
        <p:blipFill>
          <a:blip r:embed="rId6">
            <a:alphaModFix/>
          </a:blip>
          <a:stretch>
            <a:fillRect/>
          </a:stretch>
        </p:blipFill>
        <p:spPr>
          <a:xfrm>
            <a:off x="6761712" y="8953937"/>
            <a:ext cx="4242601" cy="795489"/>
          </a:xfrm>
          <a:prstGeom prst="rect">
            <a:avLst/>
          </a:prstGeom>
          <a:noFill/>
          <a:ln>
            <a:noFill/>
          </a:ln>
        </p:spPr>
      </p:pic>
      <p:sp>
        <p:nvSpPr>
          <p:cNvPr id="433" name="Google Shape;433;p37"/>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434" name="Google Shape;434;p37"/>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2352099" y="-541691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3018959" y="4734437"/>
            <a:ext cx="12916800" cy="1833900"/>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4000"/>
              <a:buFont typeface="Arial"/>
              <a:buNone/>
            </a:pPr>
            <a:r>
              <a:rPr b="1" i="0" lang="en-US" sz="4000" u="none" cap="none" strike="noStrike">
                <a:solidFill>
                  <a:srgbClr val="012B1B"/>
                </a:solidFill>
                <a:latin typeface="Bricolage Grotesque"/>
                <a:ea typeface="Bricolage Grotesque"/>
                <a:cs typeface="Bricolage Grotesque"/>
                <a:sym typeface="Bricolage Grotesque"/>
              </a:rPr>
              <a:t>Τεχνικές γνώσεις για την καταπολέμηση της παραπληροφόρησης</a:t>
            </a:r>
            <a:endParaRPr b="0" i="0" sz="1400" u="none" cap="none" strike="noStrike">
              <a:solidFill>
                <a:srgbClr val="000000"/>
              </a:solidFill>
              <a:latin typeface="Arial"/>
              <a:ea typeface="Arial"/>
              <a:cs typeface="Arial"/>
              <a:sym typeface="Arial"/>
            </a:endParaRPr>
          </a:p>
          <a:p>
            <a:pPr indent="0" lvl="0" marL="0" marR="0" rtl="0" algn="ctr">
              <a:lnSpc>
                <a:spcPct val="109980"/>
              </a:lnSpc>
              <a:spcBef>
                <a:spcPts val="0"/>
              </a:spcBef>
              <a:spcAft>
                <a:spcPts val="0"/>
              </a:spcAft>
              <a:buClr>
                <a:srgbClr val="000000"/>
              </a:buClr>
              <a:buSzPts val="4000"/>
              <a:buFont typeface="Arial"/>
              <a:buNone/>
            </a:pPr>
            <a:r>
              <a:rPr b="0" i="0" lang="en-US" sz="4000" u="none" cap="none" strike="noStrike">
                <a:solidFill>
                  <a:srgbClr val="012B1B"/>
                </a:solidFill>
                <a:latin typeface="Bricolage Grotesque"/>
                <a:ea typeface="Bricolage Grotesque"/>
                <a:cs typeface="Bricolage Grotesque"/>
                <a:sym typeface="Bricolage Grotesque"/>
              </a:rPr>
              <a:t>Για εκπαιδευτικούς</a:t>
            </a:r>
            <a:endParaRPr b="0" i="0" sz="3116" u="none" cap="none" strike="noStrike">
              <a:solidFill>
                <a:srgbClr val="012B1B"/>
              </a:solidFill>
              <a:latin typeface="Bricolage Grotesque"/>
              <a:ea typeface="Bricolage Grotesque"/>
              <a:cs typeface="Bricolage Grotesque"/>
              <a:sym typeface="Bricolage Grotesque"/>
            </a:endParaRPr>
          </a:p>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(4 ώρες)</a:t>
            </a:r>
            <a:endParaRPr b="0" i="0" sz="1400" u="none" cap="none" strike="noStrike">
              <a:solidFill>
                <a:srgbClr val="000000"/>
              </a:solidFill>
              <a:latin typeface="Arial"/>
              <a:ea typeface="Arial"/>
              <a:cs typeface="Arial"/>
              <a:sym typeface="Arial"/>
            </a:endParaRPr>
          </a:p>
        </p:txBody>
      </p:sp>
      <p:sp>
        <p:nvSpPr>
          <p:cNvPr id="110" name="Google Shape;110;p2"/>
          <p:cNvSpPr txBox="1"/>
          <p:nvPr/>
        </p:nvSpPr>
        <p:spPr>
          <a:xfrm>
            <a:off x="4314200" y="2959025"/>
            <a:ext cx="10111200" cy="1444500"/>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ΕΝ</a:t>
            </a:r>
            <a:r>
              <a:rPr b="1" lang="en-US" sz="9384">
                <a:solidFill>
                  <a:srgbClr val="012B1B"/>
                </a:solidFill>
                <a:latin typeface="Bricolage Grotesque"/>
                <a:ea typeface="Bricolage Grotesque"/>
                <a:cs typeface="Bricolage Grotesque"/>
                <a:sym typeface="Bricolage Grotesque"/>
              </a:rPr>
              <a:t>Ο</a:t>
            </a:r>
            <a:r>
              <a:rPr b="1" i="0" lang="en-US" sz="9384" u="none" cap="none" strike="noStrike">
                <a:solidFill>
                  <a:srgbClr val="012B1B"/>
                </a:solidFill>
                <a:latin typeface="Bricolage Grotesque"/>
                <a:ea typeface="Bricolage Grotesque"/>
                <a:cs typeface="Bricolage Grotesque"/>
                <a:sym typeface="Bricolage Grotesque"/>
              </a:rPr>
              <a:t>ΤΗΤΑ</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Ανάπτυξη:</a:t>
            </a:r>
            <a:endParaRPr b="0" i="0" sz="1400" u="none" cap="none" strike="noStrike">
              <a:solidFill>
                <a:srgbClr val="000000"/>
              </a:solidFill>
              <a:latin typeface="Arial"/>
              <a:ea typeface="Arial"/>
              <a:cs typeface="Arial"/>
              <a:sym typeface="Arial"/>
            </a:endParaRPr>
          </a:p>
        </p:txBody>
      </p:sp>
      <p:sp>
        <p:nvSpPr>
          <p:cNvPr id="112" name="Google Shape;112;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1" lang="en-US" sz="3088" u="none" cap="none" strike="noStrike">
                <a:solidFill>
                  <a:srgbClr val="000000"/>
                </a:solidFill>
                <a:latin typeface="Bricolage Grotesque"/>
                <a:ea typeface="Bricolage Grotesque"/>
                <a:cs typeface="Bricolage Grotesque"/>
                <a:sym typeface="Bricolage Grotesque"/>
              </a:rPr>
              <a:t>Márta Turcsányi-Szabó &amp; Franci Mikófalvy (ELTE)</a:t>
            </a:r>
            <a:endParaRPr b="0" i="1" sz="1400" u="none" cap="none" strike="noStrike">
              <a:solidFill>
                <a:srgbClr val="000000"/>
              </a:solidFill>
              <a:latin typeface="Arial"/>
              <a:ea typeface="Arial"/>
              <a:cs typeface="Arial"/>
              <a:sym typeface="Arial"/>
            </a:endParaRPr>
          </a:p>
        </p:txBody>
      </p:sp>
      <p:sp>
        <p:nvSpPr>
          <p:cNvPr id="113" name="Google Shape;113;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 name="Google Shape;115;p2"/>
          <p:cNvGrpSpPr/>
          <p:nvPr/>
        </p:nvGrpSpPr>
        <p:grpSpPr>
          <a:xfrm>
            <a:off x="11634460" y="9208469"/>
            <a:ext cx="841535" cy="978905"/>
            <a:chOff x="0" y="-38100"/>
            <a:chExt cx="171548" cy="199551"/>
          </a:xfrm>
        </p:grpSpPr>
        <p:sp>
          <p:nvSpPr>
            <p:cNvPr id="116" name="Google Shape;116;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 name="Google Shape;118;p2"/>
          <p:cNvGrpSpPr/>
          <p:nvPr/>
        </p:nvGrpSpPr>
        <p:grpSpPr>
          <a:xfrm>
            <a:off x="13329797" y="9781642"/>
            <a:ext cx="1455712" cy="582902"/>
            <a:chOff x="0" y="-38100"/>
            <a:chExt cx="296749" cy="118826"/>
          </a:xfrm>
        </p:grpSpPr>
        <p:sp>
          <p:nvSpPr>
            <p:cNvPr id="119" name="Google Shape;119;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 name="Google Shape;121;p2"/>
          <p:cNvGrpSpPr/>
          <p:nvPr/>
        </p:nvGrpSpPr>
        <p:grpSpPr>
          <a:xfrm>
            <a:off x="17589122" y="8110979"/>
            <a:ext cx="828587" cy="996659"/>
            <a:chOff x="0" y="-38100"/>
            <a:chExt cx="168909" cy="203170"/>
          </a:xfrm>
        </p:grpSpPr>
        <p:sp>
          <p:nvSpPr>
            <p:cNvPr id="122" name="Google Shape;122;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 name="Google Shape;123;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 name="Google Shape;124;p2"/>
          <p:cNvGrpSpPr/>
          <p:nvPr/>
        </p:nvGrpSpPr>
        <p:grpSpPr>
          <a:xfrm>
            <a:off x="17140037" y="9298379"/>
            <a:ext cx="828587" cy="996659"/>
            <a:chOff x="0" y="-38100"/>
            <a:chExt cx="168909" cy="203170"/>
          </a:xfrm>
        </p:grpSpPr>
        <p:sp>
          <p:nvSpPr>
            <p:cNvPr id="125" name="Google Shape;125;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 name="Google Shape;126;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7" name="Google Shape;127;p2"/>
          <p:cNvGrpSpPr/>
          <p:nvPr/>
        </p:nvGrpSpPr>
        <p:grpSpPr>
          <a:xfrm>
            <a:off x="10530989" y="9659703"/>
            <a:ext cx="543464" cy="733487"/>
            <a:chOff x="0" y="-38100"/>
            <a:chExt cx="110786" cy="149523"/>
          </a:xfrm>
        </p:grpSpPr>
        <p:sp>
          <p:nvSpPr>
            <p:cNvPr id="128" name="Google Shape;128;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9" name="Google Shape;129;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0" name="Google Shape;130;p2"/>
          <p:cNvGrpSpPr/>
          <p:nvPr/>
        </p:nvGrpSpPr>
        <p:grpSpPr>
          <a:xfrm>
            <a:off x="16096089" y="9757855"/>
            <a:ext cx="630570" cy="537183"/>
            <a:chOff x="0" y="-38100"/>
            <a:chExt cx="128543" cy="109506"/>
          </a:xfrm>
        </p:grpSpPr>
        <p:sp>
          <p:nvSpPr>
            <p:cNvPr id="131" name="Google Shape;131;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 name="Google Shape;133;p2"/>
          <p:cNvGrpSpPr/>
          <p:nvPr/>
        </p:nvGrpSpPr>
        <p:grpSpPr>
          <a:xfrm>
            <a:off x="0" y="-112458"/>
            <a:ext cx="315272" cy="786776"/>
            <a:chOff x="0" y="-38100"/>
            <a:chExt cx="82450" cy="205757"/>
          </a:xfrm>
        </p:grpSpPr>
        <p:sp>
          <p:nvSpPr>
            <p:cNvPr id="134" name="Google Shape;134;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6" name="Google Shape;136;p2"/>
          <p:cNvGrpSpPr/>
          <p:nvPr/>
        </p:nvGrpSpPr>
        <p:grpSpPr>
          <a:xfrm>
            <a:off x="0" y="1116904"/>
            <a:ext cx="503883" cy="1931922"/>
            <a:chOff x="0" y="-38100"/>
            <a:chExt cx="131775" cy="505235"/>
          </a:xfrm>
        </p:grpSpPr>
        <p:sp>
          <p:nvSpPr>
            <p:cNvPr id="137" name="Google Shape;137;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9" name="Google Shape;139;p2"/>
          <p:cNvGrpSpPr/>
          <p:nvPr/>
        </p:nvGrpSpPr>
        <p:grpSpPr>
          <a:xfrm>
            <a:off x="790770" y="-112458"/>
            <a:ext cx="1427175" cy="786776"/>
            <a:chOff x="0" y="-38100"/>
            <a:chExt cx="373234" cy="205757"/>
          </a:xfrm>
        </p:grpSpPr>
        <p:sp>
          <p:nvSpPr>
            <p:cNvPr id="140" name="Google Shape;140;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2" name="Google Shape;142;p2"/>
          <p:cNvSpPr txBox="1"/>
          <p:nvPr/>
        </p:nvSpPr>
        <p:spPr>
          <a:xfrm>
            <a:off x="2805150" y="6882000"/>
            <a:ext cx="57060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Έκδοση: 2025.12.12</a:t>
            </a:r>
            <a:endParaRPr b="1" i="0" sz="2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t/>
            </a:r>
            <a:endParaRPr b="1" i="0" sz="2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Χρησιμοποιώντας ένα μοντέλο που δίνει προτεραιότητα στην παιδαγωγική, το υλικό σχεδιάστηκε και αναπτύχθηκε σε συνεργασία με το ChatGPT 5.0 ως συν-δημιουργό.</a:t>
            </a:r>
            <a:endParaRPr b="0" i="0" sz="2000" u="none" cap="none" strike="noStrike">
              <a:solidFill>
                <a:schemeClr val="dk1"/>
              </a:solidFill>
              <a:latin typeface="Arial"/>
              <a:ea typeface="Arial"/>
              <a:cs typeface="Arial"/>
              <a:sym typeface="Arial"/>
            </a:endParaRPr>
          </a:p>
        </p:txBody>
      </p:sp>
      <p:pic>
        <p:nvPicPr>
          <p:cNvPr id="143" name="Google Shape;143;p2"/>
          <p:cNvPicPr preferRelativeResize="0"/>
          <p:nvPr/>
        </p:nvPicPr>
        <p:blipFill rotWithShape="1">
          <a:blip r:embed="rId6">
            <a:alphaModFix/>
          </a:blip>
          <a:srcRect b="0" l="0" r="0" t="0"/>
          <a:stretch/>
        </p:blipFill>
        <p:spPr>
          <a:xfrm>
            <a:off x="865475" y="6956700"/>
            <a:ext cx="1833900" cy="1833900"/>
          </a:xfrm>
          <a:prstGeom prst="rect">
            <a:avLst/>
          </a:prstGeom>
          <a:noFill/>
          <a:ln>
            <a:noFill/>
          </a:ln>
        </p:spPr>
      </p:pic>
      <p:sp>
        <p:nvSpPr>
          <p:cNvPr id="144" name="Google Shape;144;p2"/>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145" name="Google Shape;145;p2"/>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7">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10"/>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Ο ρόλος της τεχνητής νοημοσύνης στη διάδοση της παραπληροφόρησης</a:t>
            </a:r>
            <a:endParaRPr b="1"/>
          </a:p>
        </p:txBody>
      </p:sp>
      <p:sp>
        <p:nvSpPr>
          <p:cNvPr id="440" name="Google Shape;440;p10"/>
          <p:cNvSpPr txBox="1"/>
          <p:nvPr>
            <p:ph idx="1" type="subTitle"/>
          </p:nvPr>
        </p:nvSpPr>
        <p:spPr>
          <a:xfrm>
            <a:off x="5377900" y="3429000"/>
            <a:ext cx="12910200" cy="51387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Ταχύτητα και κλίμακα διάδοσης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Αλγοριθμική ενίσχυση</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Ρ</a:t>
            </a:r>
            <a:r>
              <a:rPr lang="en-US" sz="4000">
                <a:solidFill>
                  <a:schemeClr val="dk1"/>
                </a:solidFill>
                <a:latin typeface="Calibri"/>
                <a:ea typeface="Calibri"/>
                <a:cs typeface="Calibri"/>
                <a:sym typeface="Calibri"/>
              </a:rPr>
              <a:t>εαλισμός και συνθετικά μέσα (deepfakes)</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Εξατομίκευση και υπερ-στοχευμένη προσέγγιση</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Ανωνυμία</a:t>
            </a:r>
            <a:r>
              <a:rPr lang="en-US" sz="4000">
                <a:solidFill>
                  <a:schemeClr val="dk1"/>
                </a:solidFill>
                <a:latin typeface="Calibri"/>
                <a:ea typeface="Calibri"/>
                <a:cs typeface="Calibri"/>
                <a:sym typeface="Calibri"/>
              </a:rPr>
              <a:t> και χαμηλό κόστος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Φ</a:t>
            </a:r>
            <a:r>
              <a:rPr lang="en-US" sz="4000">
                <a:solidFill>
                  <a:schemeClr val="dk1"/>
                </a:solidFill>
                <a:latin typeface="Calibri"/>
                <a:ea typeface="Calibri"/>
                <a:cs typeface="Calibri"/>
                <a:sym typeface="Calibri"/>
              </a:rPr>
              <a:t>άρμες </a:t>
            </a:r>
            <a:r>
              <a:rPr lang="en-US" sz="4000">
                <a:solidFill>
                  <a:schemeClr val="dk1"/>
                </a:solidFill>
              </a:rPr>
              <a:t>troll </a:t>
            </a:r>
            <a:r>
              <a:rPr lang="en-US" sz="4000">
                <a:solidFill>
                  <a:schemeClr val="dk1"/>
                </a:solidFill>
                <a:latin typeface="Calibri"/>
                <a:ea typeface="Calibri"/>
                <a:cs typeface="Calibri"/>
                <a:sym typeface="Calibri"/>
              </a:rPr>
              <a:t>και υπολογιστική προπαγάνδα</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Εκμετάλλευση τεχνολογιών διαδικτυακής διαφήμισης</a:t>
            </a:r>
            <a:endParaRPr/>
          </a:p>
        </p:txBody>
      </p:sp>
      <p:sp>
        <p:nvSpPr>
          <p:cNvPr id="441" name="Google Shape;441;p1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2" name="Google Shape;442;p10"/>
          <p:cNvGrpSpPr/>
          <p:nvPr/>
        </p:nvGrpSpPr>
        <p:grpSpPr>
          <a:xfrm>
            <a:off x="790770" y="-112458"/>
            <a:ext cx="1427175" cy="786776"/>
            <a:chOff x="0" y="-38100"/>
            <a:chExt cx="373234" cy="205757"/>
          </a:xfrm>
        </p:grpSpPr>
        <p:sp>
          <p:nvSpPr>
            <p:cNvPr id="443" name="Google Shape;443;p1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4" name="Google Shape;444;p1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5" name="Google Shape;445;p10"/>
          <p:cNvGrpSpPr/>
          <p:nvPr/>
        </p:nvGrpSpPr>
        <p:grpSpPr>
          <a:xfrm>
            <a:off x="0" y="-112458"/>
            <a:ext cx="315272" cy="786776"/>
            <a:chOff x="0" y="-38100"/>
            <a:chExt cx="82450" cy="205757"/>
          </a:xfrm>
        </p:grpSpPr>
        <p:sp>
          <p:nvSpPr>
            <p:cNvPr id="446" name="Google Shape;446;p1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7" name="Google Shape;447;p1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8" name="Google Shape;448;p10"/>
          <p:cNvGrpSpPr/>
          <p:nvPr/>
        </p:nvGrpSpPr>
        <p:grpSpPr>
          <a:xfrm>
            <a:off x="0" y="1116904"/>
            <a:ext cx="503883" cy="1931922"/>
            <a:chOff x="0" y="-38100"/>
            <a:chExt cx="131775" cy="505235"/>
          </a:xfrm>
        </p:grpSpPr>
        <p:sp>
          <p:nvSpPr>
            <p:cNvPr id="449" name="Google Shape;449;p1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0" name="Google Shape;450;p1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51" name="Google Shape;451;p10"/>
          <p:cNvPicPr preferRelativeResize="0"/>
          <p:nvPr/>
        </p:nvPicPr>
        <p:blipFill rotWithShape="1">
          <a:blip r:embed="rId4">
            <a:alphaModFix/>
          </a:blip>
          <a:srcRect b="0" l="0" r="0" t="0"/>
          <a:stretch/>
        </p:blipFill>
        <p:spPr>
          <a:xfrm>
            <a:off x="152400" y="3201225"/>
            <a:ext cx="5225500" cy="5225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Ο ρόλος της τεχνητής νοημοσύνης στην ανίχνευση της παραπληροφόρησης</a:t>
            </a:r>
            <a:endParaRPr b="1"/>
          </a:p>
        </p:txBody>
      </p:sp>
      <p:sp>
        <p:nvSpPr>
          <p:cNvPr id="457" name="Google Shape;457;p38"/>
          <p:cNvSpPr txBox="1"/>
          <p:nvPr>
            <p:ph idx="1" type="subTitle"/>
          </p:nvPr>
        </p:nvSpPr>
        <p:spPr>
          <a:xfrm>
            <a:off x="6133816" y="3048837"/>
            <a:ext cx="11905200" cy="5871300"/>
          </a:xfrm>
          <a:prstGeom prst="rect">
            <a:avLst/>
          </a:prstGeom>
          <a:noFill/>
          <a:ln>
            <a:noFill/>
          </a:ln>
        </p:spPr>
        <p:txBody>
          <a:bodyPr anchorCtr="0" anchor="t" bIns="45700" lIns="91425" spcFirstLastPara="1" rIns="91425" wrap="square" tIns="45700">
            <a:noAutofit/>
          </a:bodyPr>
          <a:lstStyle/>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Έξυπνα προγράμματα διαβάζουν περιεχόμενο</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Μαθαίνοντας από παραδείγματα</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Άμεσες προειδοποιήσεις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Έλεγχος της προέλευσης του περιεχομένου</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Εξέταση λεπτομερειών</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Βοήθεια στις πλατφόρμες να ανταποκριθούν</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Εργαλεία για χρήστες</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latin typeface="Calibri"/>
                <a:ea typeface="Calibri"/>
                <a:cs typeface="Calibri"/>
                <a:sym typeface="Calibri"/>
              </a:rPr>
              <a:t>Εντοπισμός bots</a:t>
            </a:r>
            <a:endParaRPr/>
          </a:p>
        </p:txBody>
      </p:sp>
      <p:sp>
        <p:nvSpPr>
          <p:cNvPr id="458" name="Google Shape;458;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59" name="Google Shape;459;p38"/>
          <p:cNvGrpSpPr/>
          <p:nvPr/>
        </p:nvGrpSpPr>
        <p:grpSpPr>
          <a:xfrm>
            <a:off x="790770" y="-112458"/>
            <a:ext cx="1427175" cy="786776"/>
            <a:chOff x="0" y="-38100"/>
            <a:chExt cx="373234" cy="205757"/>
          </a:xfrm>
        </p:grpSpPr>
        <p:sp>
          <p:nvSpPr>
            <p:cNvPr id="460" name="Google Shape;460;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1" name="Google Shape;461;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2" name="Google Shape;462;p38"/>
          <p:cNvGrpSpPr/>
          <p:nvPr/>
        </p:nvGrpSpPr>
        <p:grpSpPr>
          <a:xfrm>
            <a:off x="0" y="-112458"/>
            <a:ext cx="315272" cy="786776"/>
            <a:chOff x="0" y="-38100"/>
            <a:chExt cx="82450" cy="205757"/>
          </a:xfrm>
        </p:grpSpPr>
        <p:sp>
          <p:nvSpPr>
            <p:cNvPr id="463" name="Google Shape;463;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4" name="Google Shape;464;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65" name="Google Shape;465;p38"/>
          <p:cNvGrpSpPr/>
          <p:nvPr/>
        </p:nvGrpSpPr>
        <p:grpSpPr>
          <a:xfrm>
            <a:off x="0" y="1116904"/>
            <a:ext cx="503883" cy="1931922"/>
            <a:chOff x="0" y="-38100"/>
            <a:chExt cx="131775" cy="505235"/>
          </a:xfrm>
        </p:grpSpPr>
        <p:sp>
          <p:nvSpPr>
            <p:cNvPr id="466" name="Google Shape;466;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7" name="Google Shape;467;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68" name="Google Shape;468;p38"/>
          <p:cNvPicPr preferRelativeResize="0"/>
          <p:nvPr/>
        </p:nvPicPr>
        <p:blipFill rotWithShape="1">
          <a:blip r:embed="rId4">
            <a:alphaModFix/>
          </a:blip>
          <a:srcRect b="0" l="0" r="0" t="0"/>
          <a:stretch/>
        </p:blipFill>
        <p:spPr>
          <a:xfrm>
            <a:off x="152400" y="3201225"/>
            <a:ext cx="5526226" cy="5526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3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Ειδικά εργαλεία ανίχνευσης τεχνητής νοημοσύνης</a:t>
            </a:r>
            <a:endParaRPr b="1"/>
          </a:p>
        </p:txBody>
      </p:sp>
      <p:sp>
        <p:nvSpPr>
          <p:cNvPr id="474" name="Google Shape;474;p39"/>
          <p:cNvSpPr txBox="1"/>
          <p:nvPr>
            <p:ph idx="1" type="subTitle"/>
          </p:nvPr>
        </p:nvSpPr>
        <p:spPr>
          <a:xfrm>
            <a:off x="6982875" y="4138212"/>
            <a:ext cx="11905200" cy="2796000"/>
          </a:xfrm>
          <a:prstGeom prst="rect">
            <a:avLst/>
          </a:prstGeom>
          <a:noFill/>
          <a:ln>
            <a:noFill/>
          </a:ln>
        </p:spPr>
        <p:txBody>
          <a:bodyPr anchorCtr="0" anchor="t" bIns="45700" lIns="91425" spcFirstLastPara="1" rIns="91425" wrap="square" tIns="45700">
            <a:noAutofit/>
          </a:bodyPr>
          <a:lstStyle/>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3"/>
              </a:rPr>
              <a:t>Detecting-AI.com V2</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4"/>
              </a:rPr>
              <a:t>Originality.AI</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5"/>
              </a:rPr>
              <a:t>Hive AI – Ανίχνευση Deepfake</a:t>
            </a:r>
            <a:endParaRPr b="1" sz="4000" u="sng"/>
          </a:p>
          <a:p>
            <a:pPr indent="-596900" lvl="0" marL="596900" rtl="0" algn="l">
              <a:lnSpc>
                <a:spcPct val="100000"/>
              </a:lnSpc>
              <a:spcBef>
                <a:spcPts val="640"/>
              </a:spcBef>
              <a:spcAft>
                <a:spcPts val="0"/>
              </a:spcAft>
              <a:buSzPts val="4000"/>
              <a:buFont typeface="Arial"/>
              <a:buChar char="•"/>
            </a:pPr>
            <a:r>
              <a:rPr b="1" lang="en-US" sz="4000" u="sng">
                <a:solidFill>
                  <a:schemeClr val="hlink"/>
                </a:solidFill>
                <a:hlinkClick r:id="rId6"/>
              </a:rPr>
              <a:t>Sensity AI</a:t>
            </a:r>
            <a:endParaRPr b="1" sz="4000" u="sng"/>
          </a:p>
        </p:txBody>
      </p:sp>
      <p:sp>
        <p:nvSpPr>
          <p:cNvPr id="475" name="Google Shape;475;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76" name="Google Shape;476;p39"/>
          <p:cNvGrpSpPr/>
          <p:nvPr/>
        </p:nvGrpSpPr>
        <p:grpSpPr>
          <a:xfrm>
            <a:off x="790770" y="-112458"/>
            <a:ext cx="1427175" cy="786776"/>
            <a:chOff x="0" y="-38100"/>
            <a:chExt cx="373234" cy="205757"/>
          </a:xfrm>
        </p:grpSpPr>
        <p:sp>
          <p:nvSpPr>
            <p:cNvPr id="477" name="Google Shape;477;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8" name="Google Shape;478;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79" name="Google Shape;479;p39"/>
          <p:cNvGrpSpPr/>
          <p:nvPr/>
        </p:nvGrpSpPr>
        <p:grpSpPr>
          <a:xfrm>
            <a:off x="0" y="-112458"/>
            <a:ext cx="315272" cy="786776"/>
            <a:chOff x="0" y="-38100"/>
            <a:chExt cx="82450" cy="205757"/>
          </a:xfrm>
        </p:grpSpPr>
        <p:sp>
          <p:nvSpPr>
            <p:cNvPr id="480" name="Google Shape;480;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1" name="Google Shape;481;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2" name="Google Shape;482;p39"/>
          <p:cNvGrpSpPr/>
          <p:nvPr/>
        </p:nvGrpSpPr>
        <p:grpSpPr>
          <a:xfrm>
            <a:off x="0" y="1116904"/>
            <a:ext cx="503883" cy="1931922"/>
            <a:chOff x="0" y="-38100"/>
            <a:chExt cx="131775" cy="505235"/>
          </a:xfrm>
        </p:grpSpPr>
        <p:sp>
          <p:nvSpPr>
            <p:cNvPr id="483" name="Google Shape;483;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490"/>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4" name="Google Shape;484;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85" name="Google Shape;485;p39"/>
          <p:cNvPicPr preferRelativeResize="0"/>
          <p:nvPr/>
        </p:nvPicPr>
        <p:blipFill rotWithShape="1">
          <a:blip r:embed="rId8">
            <a:alphaModFix/>
          </a:blip>
          <a:srcRect b="0" l="0" r="0" t="0"/>
          <a:stretch/>
        </p:blipFill>
        <p:spPr>
          <a:xfrm>
            <a:off x="152400" y="3201222"/>
            <a:ext cx="4669988" cy="46699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4"/>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51" name="Google Shape;151;p24"/>
          <p:cNvGrpSpPr/>
          <p:nvPr/>
        </p:nvGrpSpPr>
        <p:grpSpPr>
          <a:xfrm>
            <a:off x="6802450" y="4091349"/>
            <a:ext cx="6769827" cy="1390419"/>
            <a:chOff x="0" y="-47625"/>
            <a:chExt cx="1484188" cy="418826"/>
          </a:xfrm>
        </p:grpSpPr>
        <p:sp>
          <p:nvSpPr>
            <p:cNvPr id="152" name="Google Shape;152;p24"/>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5175">
              <a:solidFill>
                <a:srgbClr val="000000"/>
              </a:solidFill>
              <a:prstDash val="solid"/>
              <a:round/>
              <a:headEnd len="sm" w="sm" type="none"/>
              <a:tailEnd len="sm" w="sm" type="none"/>
            </a:ln>
          </p:spPr>
          <p:txBody>
            <a:bodyPr anchorCtr="0" anchor="t" bIns="40250" lIns="80525" spcFirstLastPara="1" rIns="80525" wrap="square" tIns="40250">
              <a:noAutofit/>
            </a:bodyPr>
            <a:lstStyle/>
            <a:p>
              <a:pPr indent="0" lvl="0" marL="0" marR="0" rtl="0" algn="l">
                <a:lnSpc>
                  <a:spcPct val="100000"/>
                </a:lnSpc>
                <a:spcBef>
                  <a:spcPts val="0"/>
                </a:spcBef>
                <a:spcAft>
                  <a:spcPts val="0"/>
                </a:spcAft>
                <a:buClr>
                  <a:srgbClr val="000000"/>
                </a:buClr>
                <a:buSzPts val="1585"/>
                <a:buFont typeface="Arial"/>
                <a:buNone/>
              </a:pPr>
              <a:r>
                <a:t/>
              </a:r>
              <a:endParaRPr b="0" i="0" sz="1585" u="none" cap="none" strike="noStrike">
                <a:solidFill>
                  <a:schemeClr val="dk1"/>
                </a:solidFill>
                <a:latin typeface="Calibri"/>
                <a:ea typeface="Calibri"/>
                <a:cs typeface="Calibri"/>
                <a:sym typeface="Calibri"/>
              </a:endParaRPr>
            </a:p>
          </p:txBody>
        </p:sp>
        <p:sp>
          <p:nvSpPr>
            <p:cNvPr id="153" name="Google Shape;153;p24"/>
            <p:cNvSpPr txBox="1"/>
            <p:nvPr/>
          </p:nvSpPr>
          <p:spPr>
            <a:xfrm>
              <a:off x="0" y="-47625"/>
              <a:ext cx="1484188" cy="418826"/>
            </a:xfrm>
            <a:prstGeom prst="rect">
              <a:avLst/>
            </a:prstGeom>
            <a:noFill/>
            <a:ln>
              <a:noFill/>
            </a:ln>
          </p:spPr>
          <p:txBody>
            <a:bodyPr anchorCtr="0" anchor="b" bIns="44750" lIns="44750" spcFirstLastPara="1" rIns="44750" wrap="square" tIns="44750">
              <a:noAutofit/>
            </a:bodyPr>
            <a:lstStyle/>
            <a:p>
              <a:pPr indent="0" lvl="0" marL="0" marR="0" rtl="0" algn="ctr">
                <a:lnSpc>
                  <a:spcPct val="149944"/>
                </a:lnSpc>
                <a:spcBef>
                  <a:spcPts val="0"/>
                </a:spcBef>
                <a:spcAft>
                  <a:spcPts val="0"/>
                </a:spcAft>
                <a:buClr>
                  <a:srgbClr val="000000"/>
                </a:buClr>
                <a:buSzPts val="1585"/>
                <a:buFont typeface="Arial"/>
                <a:buNone/>
              </a:pPr>
              <a:r>
                <a:t/>
              </a:r>
              <a:endParaRPr b="0" i="0" sz="1585" u="none" cap="none" strike="noStrike">
                <a:solidFill>
                  <a:schemeClr val="dk1"/>
                </a:solidFill>
                <a:latin typeface="Calibri"/>
                <a:ea typeface="Calibri"/>
                <a:cs typeface="Calibri"/>
                <a:sym typeface="Calibri"/>
              </a:endParaRPr>
            </a:p>
          </p:txBody>
        </p:sp>
      </p:grpSp>
      <p:grpSp>
        <p:nvGrpSpPr>
          <p:cNvPr id="154" name="Google Shape;154;p24"/>
          <p:cNvGrpSpPr/>
          <p:nvPr/>
        </p:nvGrpSpPr>
        <p:grpSpPr>
          <a:xfrm>
            <a:off x="-696258" y="-1193133"/>
            <a:ext cx="7178388" cy="12095887"/>
            <a:chOff x="0" y="-57150"/>
            <a:chExt cx="1890604" cy="3185748"/>
          </a:xfrm>
        </p:grpSpPr>
        <p:sp>
          <p:nvSpPr>
            <p:cNvPr id="155" name="Google Shape;155;p24"/>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 name="Google Shape;156;p24"/>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7" name="Google Shape;157;p24"/>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24"/>
          <p:cNvSpPr/>
          <p:nvPr/>
        </p:nvSpPr>
        <p:spPr>
          <a:xfrm>
            <a:off x="14136233" y="3818131"/>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24"/>
          <p:cNvSpPr txBox="1"/>
          <p:nvPr/>
        </p:nvSpPr>
        <p:spPr>
          <a:xfrm>
            <a:off x="7718363" y="4424913"/>
            <a:ext cx="5853900" cy="723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5000" u="none" cap="none" strike="noStrike">
                <a:solidFill>
                  <a:srgbClr val="343434"/>
                </a:solidFill>
                <a:latin typeface="Arial"/>
                <a:ea typeface="Arial"/>
                <a:cs typeface="Arial"/>
                <a:sym typeface="Arial"/>
              </a:rPr>
              <a:t>Εισαγωγή</a:t>
            </a:r>
            <a:endParaRPr b="0" i="0" sz="5000" u="none" cap="none" strike="noStrike">
              <a:solidFill>
                <a:srgbClr val="000000"/>
              </a:solidFill>
              <a:latin typeface="Arial"/>
              <a:ea typeface="Arial"/>
              <a:cs typeface="Arial"/>
              <a:sym typeface="Arial"/>
            </a:endParaRPr>
          </a:p>
        </p:txBody>
      </p:sp>
      <p:sp>
        <p:nvSpPr>
          <p:cNvPr id="160" name="Google Shape;160;p24"/>
          <p:cNvSpPr txBox="1"/>
          <p:nvPr/>
        </p:nvSpPr>
        <p:spPr>
          <a:xfrm>
            <a:off x="7943850" y="5943600"/>
            <a:ext cx="20691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λεπτά</a:t>
            </a:r>
            <a:endParaRPr b="0" i="0" sz="1400" u="none" cap="none" strike="noStrike">
              <a:solidFill>
                <a:srgbClr val="000000"/>
              </a:solidFill>
              <a:latin typeface="Arial"/>
              <a:ea typeface="Arial"/>
              <a:cs typeface="Arial"/>
              <a:sym typeface="Arial"/>
            </a:endParaRPr>
          </a:p>
        </p:txBody>
      </p:sp>
      <p:sp>
        <p:nvSpPr>
          <p:cNvPr id="161" name="Google Shape;161;p24"/>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162" name="Google Shape;162;p24"/>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3" name="Google Shape;163;p24"/>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dk1"/>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chemeClr val="dk1"/>
              </a:solidFill>
              <a:latin typeface="Calibri"/>
              <a:ea typeface="Calibri"/>
              <a:cs typeface="Calibri"/>
              <a:sym typeface="Calibri"/>
            </a:endParaRPr>
          </a:p>
        </p:txBody>
      </p:sp>
      <p:pic>
        <p:nvPicPr>
          <p:cNvPr id="164" name="Google Shape;164;p24"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5"/>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Στόχοι (για εκπαιδευτικούς)</a:t>
            </a:r>
            <a:endParaRPr b="1"/>
          </a:p>
        </p:txBody>
      </p:sp>
      <p:sp>
        <p:nvSpPr>
          <p:cNvPr id="170" name="Google Shape;170;p25"/>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a:solidFill>
                  <a:schemeClr val="dk1"/>
                </a:solidFill>
              </a:rPr>
              <a:t>Απόκτηση δεξιοτήτων στον τομέα της τεχνητής νοημοσύνης και της κυβερνοασφάλειας, με στόχο στη συν</a:t>
            </a:r>
            <a:r>
              <a:rPr lang="en-US">
                <a:solidFill>
                  <a:schemeClr val="dk1"/>
                </a:solidFill>
              </a:rPr>
              <a:t>έχεια </a:t>
            </a:r>
            <a:r>
              <a:rPr lang="en-US">
                <a:solidFill>
                  <a:schemeClr val="dk1"/>
                </a:solidFill>
              </a:rPr>
              <a:t>την ανάπτυξη των ικανοτήτων των εφήβων να γίνουν υπεύθυνοι ψηφιακοί πολίτες που καταπολεμούν τη διάδοση της παραπληροφόρησης και να μάθουν πρακτικές στρατηγικές για να πλοηγούνται στο σύνθετο τοπίο της πληροφορίας που επικρατεί σήμερα.</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Να αναπτύξουν δεξιότητες για την επίβλεψη και καθοδήγηση των ψηφιακών δραστηριοτήτων των εφήβων, ώστε να</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Κατανοήσουν την έννοια της παραπληροφόρησης</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Κατανοήσουν πώς λειτουργεί η τεχνητή νοημοσύνη και πώς να την αναγνωρίζουν</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Κατανοήσουν πώς μπορεί να βοηθήσει η ευαισθητοποίηση σε θέματα κυβερνοασφάλειας</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Γίνουν υπεύθυνοι ψηφιακοί πολίτες</a:t>
            </a:r>
            <a:endParaRPr/>
          </a:p>
          <a:p>
            <a:pPr indent="-457200" lvl="0" marL="482600" rtl="0" algn="l">
              <a:lnSpc>
                <a:spcPct val="100000"/>
              </a:lnSpc>
              <a:spcBef>
                <a:spcPts val="640"/>
              </a:spcBef>
              <a:spcAft>
                <a:spcPts val="0"/>
              </a:spcAft>
              <a:buSzPts val="3200"/>
              <a:buFont typeface="Arial"/>
              <a:buChar char="•"/>
            </a:pPr>
            <a:r>
              <a:rPr lang="en-US">
                <a:solidFill>
                  <a:schemeClr val="dk1"/>
                </a:solidFill>
              </a:rPr>
              <a:t>Συνεργάζονται με το σχολείο και  την κοινότητα</a:t>
            </a:r>
            <a:endParaRPr/>
          </a:p>
        </p:txBody>
      </p:sp>
      <p:sp>
        <p:nvSpPr>
          <p:cNvPr id="171" name="Google Shape;171;p2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2" name="Google Shape;172;p25"/>
          <p:cNvGrpSpPr/>
          <p:nvPr/>
        </p:nvGrpSpPr>
        <p:grpSpPr>
          <a:xfrm>
            <a:off x="790770" y="-112458"/>
            <a:ext cx="1427175" cy="786776"/>
            <a:chOff x="0" y="-38100"/>
            <a:chExt cx="373234" cy="205757"/>
          </a:xfrm>
        </p:grpSpPr>
        <p:sp>
          <p:nvSpPr>
            <p:cNvPr id="173" name="Google Shape;173;p2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4" name="Google Shape;174;p2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5" name="Google Shape;175;p25"/>
          <p:cNvGrpSpPr/>
          <p:nvPr/>
        </p:nvGrpSpPr>
        <p:grpSpPr>
          <a:xfrm>
            <a:off x="0" y="-112458"/>
            <a:ext cx="315272" cy="786776"/>
            <a:chOff x="0" y="-38100"/>
            <a:chExt cx="82450" cy="205757"/>
          </a:xfrm>
        </p:grpSpPr>
        <p:sp>
          <p:nvSpPr>
            <p:cNvPr id="176" name="Google Shape;176;p2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7" name="Google Shape;177;p2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8" name="Google Shape;178;p25"/>
          <p:cNvGrpSpPr/>
          <p:nvPr/>
        </p:nvGrpSpPr>
        <p:grpSpPr>
          <a:xfrm>
            <a:off x="0" y="1116904"/>
            <a:ext cx="503883" cy="1931922"/>
            <a:chOff x="0" y="-38100"/>
            <a:chExt cx="131775" cy="505235"/>
          </a:xfrm>
        </p:grpSpPr>
        <p:sp>
          <p:nvSpPr>
            <p:cNvPr id="179" name="Google Shape;179;p2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0" name="Google Shape;180;p2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6"/>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Στόχοι (για μαθητές)</a:t>
            </a:r>
            <a:endParaRPr b="1"/>
          </a:p>
        </p:txBody>
      </p:sp>
      <p:sp>
        <p:nvSpPr>
          <p:cNvPr id="186" name="Google Shape;186;p2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lnSpcReduction="20000"/>
          </a:bodyPr>
          <a:lstStyle/>
          <a:p>
            <a:pPr indent="-431800" lvl="0" marL="457200" rtl="0" algn="l">
              <a:lnSpc>
                <a:spcPct val="100000"/>
              </a:lnSpc>
              <a:spcBef>
                <a:spcPts val="640"/>
              </a:spcBef>
              <a:spcAft>
                <a:spcPts val="0"/>
              </a:spcAft>
              <a:buSzPts val="3200"/>
              <a:buNone/>
            </a:pPr>
            <a:r>
              <a:rPr lang="en-US">
                <a:solidFill>
                  <a:schemeClr val="dk1"/>
                </a:solidFill>
              </a:rPr>
              <a:t>Απόκτηση δεξιοτήτων στον τομέα της τεχνητής νοημοσύνης και της κυβερνοασφάλειας, ώστε οι έφηβοι να γίνουν υπεύθυνοι ψηφιακοί πολίτες που καταπολεμούν τη διάδοση της παραπληροφόρησης και να μάθουν πρακτικές στρατηγικές για να πλοηγούνται στο σύνθετο τοπίο της πληροφορίας που επικρατεί σήμερα.</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Να αναπτύξουν οι έφηβοι ικανότητες</a:t>
            </a:r>
            <a:r>
              <a:rPr lang="en-US">
                <a:solidFill>
                  <a:schemeClr val="dk1"/>
                </a:solidFill>
              </a:rPr>
              <a:t>:</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Γνώση και κατανόηση: </a:t>
            </a:r>
            <a:r>
              <a:rPr lang="en-US">
                <a:solidFill>
                  <a:schemeClr val="dk1"/>
                </a:solidFill>
              </a:rPr>
              <a:t>Έννοια της παραπληροφόρησης, ευαισθητοποίηση σε θέματα τεχνητής νοημοσύνης/κυβερνοασφάλειας, ψηφιακή πολιτει</a:t>
            </a:r>
            <a:r>
              <a:rPr lang="en-US">
                <a:solidFill>
                  <a:schemeClr val="dk1"/>
                </a:solidFill>
              </a:rPr>
              <a:t>ότητα</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Χρήση και εφαρμογή: </a:t>
            </a:r>
            <a:r>
              <a:rPr lang="en-US">
                <a:solidFill>
                  <a:schemeClr val="dk1"/>
                </a:solidFill>
              </a:rPr>
              <a:t>Κωδικοί πρόσβασης, ηλεκτρονικ</a:t>
            </a:r>
            <a:r>
              <a:rPr lang="en-US">
                <a:solidFill>
                  <a:schemeClr val="dk1"/>
                </a:solidFill>
              </a:rPr>
              <a:t>ό</a:t>
            </a:r>
            <a:r>
              <a:rPr lang="en-US">
                <a:solidFill>
                  <a:schemeClr val="dk1"/>
                </a:solidFill>
              </a:rPr>
              <a:t> ταχυδρομείο και διαδίκτυο, δημόσια δίκτυα, κίνδυνοι και διαδικασίες ασφάλειας</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Αξιολόγηση και δημιουργία: </a:t>
            </a:r>
            <a:r>
              <a:rPr lang="en-US">
                <a:solidFill>
                  <a:schemeClr val="dk1"/>
                </a:solidFill>
              </a:rPr>
              <a:t>Κίνδυνοι και ασφάλεια, υπεύθυνη ψηφιακ</a:t>
            </a:r>
            <a:r>
              <a:rPr lang="en-US">
                <a:solidFill>
                  <a:schemeClr val="dk1"/>
                </a:solidFill>
              </a:rPr>
              <a:t>ή πολιτειότητα</a:t>
            </a:r>
            <a:endParaRPr/>
          </a:p>
          <a:p>
            <a:pPr indent="-457200" lvl="0" marL="482600" rtl="0" algn="l">
              <a:lnSpc>
                <a:spcPct val="100000"/>
              </a:lnSpc>
              <a:spcBef>
                <a:spcPts val="640"/>
              </a:spcBef>
              <a:spcAft>
                <a:spcPts val="0"/>
              </a:spcAft>
              <a:buSzPts val="3200"/>
              <a:buFont typeface="Arial"/>
              <a:buChar char="•"/>
            </a:pPr>
            <a:r>
              <a:rPr b="1" i="1" lang="en-US">
                <a:solidFill>
                  <a:schemeClr val="dk1"/>
                </a:solidFill>
              </a:rPr>
              <a:t>Ηθική: </a:t>
            </a:r>
            <a:r>
              <a:rPr lang="en-US">
                <a:solidFill>
                  <a:schemeClr val="dk1"/>
                </a:solidFill>
              </a:rPr>
              <a:t>Κίνδυνοι και ασφάλεια της </a:t>
            </a:r>
            <a:r>
              <a:rPr lang="en-US">
                <a:solidFill>
                  <a:schemeClr val="dk1"/>
                </a:solidFill>
              </a:rPr>
              <a:t>ψηφιακής πολιτειότητας</a:t>
            </a:r>
            <a:r>
              <a:rPr lang="en-US">
                <a:solidFill>
                  <a:schemeClr val="dk1"/>
                </a:solidFill>
              </a:rPr>
              <a:t>, ευαισθητοποίηση σχετικά με την τεχνητή νοημοσύνη</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279400" lvl="1" marL="939800" rtl="0" algn="l">
              <a:lnSpc>
                <a:spcPct val="100000"/>
              </a:lnSpc>
              <a:spcBef>
                <a:spcPts val="560"/>
              </a:spcBef>
              <a:spcAft>
                <a:spcPts val="0"/>
              </a:spcAft>
              <a:buSzPts val="2800"/>
              <a:buFont typeface="Arial"/>
              <a:buNone/>
            </a:pPr>
            <a:r>
              <a:t/>
            </a:r>
            <a:endParaRPr>
              <a:solidFill>
                <a:schemeClr val="dk1"/>
              </a:solidFill>
            </a:endParaRPr>
          </a:p>
        </p:txBody>
      </p:sp>
      <p:sp>
        <p:nvSpPr>
          <p:cNvPr id="187" name="Google Shape;187;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88" name="Google Shape;188;p26"/>
          <p:cNvGrpSpPr/>
          <p:nvPr/>
        </p:nvGrpSpPr>
        <p:grpSpPr>
          <a:xfrm>
            <a:off x="790770" y="-112458"/>
            <a:ext cx="1427175" cy="786776"/>
            <a:chOff x="0" y="-38100"/>
            <a:chExt cx="373234" cy="205757"/>
          </a:xfrm>
        </p:grpSpPr>
        <p:sp>
          <p:nvSpPr>
            <p:cNvPr id="189" name="Google Shape;189;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 name="Google Shape;190;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1" name="Google Shape;191;p26"/>
          <p:cNvGrpSpPr/>
          <p:nvPr/>
        </p:nvGrpSpPr>
        <p:grpSpPr>
          <a:xfrm>
            <a:off x="0" y="-112458"/>
            <a:ext cx="315272" cy="786776"/>
            <a:chOff x="0" y="-38100"/>
            <a:chExt cx="82450" cy="205757"/>
          </a:xfrm>
        </p:grpSpPr>
        <p:sp>
          <p:nvSpPr>
            <p:cNvPr id="192" name="Google Shape;192;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3" name="Google Shape;193;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4" name="Google Shape;194;p26"/>
          <p:cNvGrpSpPr/>
          <p:nvPr/>
        </p:nvGrpSpPr>
        <p:grpSpPr>
          <a:xfrm>
            <a:off x="0" y="1116904"/>
            <a:ext cx="503883" cy="1931922"/>
            <a:chOff x="0" y="-38100"/>
            <a:chExt cx="131775" cy="505235"/>
          </a:xfrm>
        </p:grpSpPr>
        <p:sp>
          <p:nvSpPr>
            <p:cNvPr id="195" name="Google Shape;195;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6" name="Google Shape;196;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g3b00194a890_0_18"/>
          <p:cNvSpPr txBox="1"/>
          <p:nvPr>
            <p:ph type="ctrTitle"/>
          </p:nvPr>
        </p:nvSpPr>
        <p:spPr>
          <a:xfrm>
            <a:off x="2693443" y="505258"/>
            <a:ext cx="147483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Προσωπική παρουσίαση</a:t>
            </a:r>
            <a:endParaRPr b="1"/>
          </a:p>
        </p:txBody>
      </p:sp>
      <p:sp>
        <p:nvSpPr>
          <p:cNvPr id="202" name="Google Shape;202;g3b00194a890_0_18"/>
          <p:cNvSpPr txBox="1"/>
          <p:nvPr>
            <p:ph idx="1" type="subTitle"/>
          </p:nvPr>
        </p:nvSpPr>
        <p:spPr>
          <a:xfrm>
            <a:off x="3795025" y="4071900"/>
            <a:ext cx="11027700" cy="2143200"/>
          </a:xfrm>
          <a:prstGeom prst="rect">
            <a:avLst/>
          </a:prstGeom>
          <a:noFill/>
          <a:ln>
            <a:noFill/>
          </a:ln>
        </p:spPr>
        <p:txBody>
          <a:bodyPr anchorCtr="0" anchor="t" bIns="45700" lIns="91425" spcFirstLastPara="1" rIns="91425" wrap="square" tIns="45700">
            <a:normAutofit/>
          </a:bodyPr>
          <a:lstStyle/>
          <a:p>
            <a:pPr indent="-457200" lvl="0" marL="457200" rtl="0" algn="l">
              <a:lnSpc>
                <a:spcPct val="100000"/>
              </a:lnSpc>
              <a:spcBef>
                <a:spcPts val="640"/>
              </a:spcBef>
              <a:spcAft>
                <a:spcPts val="0"/>
              </a:spcAft>
              <a:buClr>
                <a:schemeClr val="dk1"/>
              </a:buClr>
              <a:buSzPts val="4019"/>
              <a:buChar char="●"/>
            </a:pPr>
            <a:r>
              <a:rPr lang="en-US" sz="4018">
                <a:solidFill>
                  <a:schemeClr val="dk1"/>
                </a:solidFill>
              </a:rPr>
              <a:t>Συστήστε τον εαυτό σας</a:t>
            </a:r>
            <a:endParaRPr sz="4018">
              <a:solidFill>
                <a:schemeClr val="dk1"/>
              </a:solidFill>
            </a:endParaRPr>
          </a:p>
          <a:p>
            <a:pPr indent="-457200" lvl="0" marL="457200" rtl="0" algn="l">
              <a:lnSpc>
                <a:spcPct val="100000"/>
              </a:lnSpc>
              <a:spcBef>
                <a:spcPts val="0"/>
              </a:spcBef>
              <a:spcAft>
                <a:spcPts val="0"/>
              </a:spcAft>
              <a:buClr>
                <a:schemeClr val="dk1"/>
              </a:buClr>
              <a:buSzPts val="4019"/>
              <a:buChar char="●"/>
            </a:pPr>
            <a:r>
              <a:rPr lang="en-US" sz="4018">
                <a:solidFill>
                  <a:schemeClr val="dk1"/>
                </a:solidFill>
              </a:rPr>
              <a:t>Όλοι πρέπει να παρουσιάσουν τον εαυτό τους</a:t>
            </a:r>
            <a:endParaRPr sz="1700">
              <a:solidFill>
                <a:schemeClr val="dk1"/>
              </a:solidFill>
            </a:endParaRPr>
          </a:p>
        </p:txBody>
      </p:sp>
      <p:sp>
        <p:nvSpPr>
          <p:cNvPr id="203" name="Google Shape;203;g3b00194a890_0_1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4" name="Google Shape;204;g3b00194a890_0_18"/>
          <p:cNvGrpSpPr/>
          <p:nvPr/>
        </p:nvGrpSpPr>
        <p:grpSpPr>
          <a:xfrm>
            <a:off x="790770" y="-112458"/>
            <a:ext cx="1427172" cy="786938"/>
            <a:chOff x="0" y="-38100"/>
            <a:chExt cx="373234" cy="205800"/>
          </a:xfrm>
        </p:grpSpPr>
        <p:sp>
          <p:nvSpPr>
            <p:cNvPr id="205" name="Google Shape;205;g3b00194a890_0_1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6" name="Google Shape;206;g3b00194a890_0_18"/>
            <p:cNvSpPr txBox="1"/>
            <p:nvPr/>
          </p:nvSpPr>
          <p:spPr>
            <a:xfrm>
              <a:off x="0" y="-38100"/>
              <a:ext cx="3732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07" name="Google Shape;207;g3b00194a890_0_18"/>
          <p:cNvGrpSpPr/>
          <p:nvPr/>
        </p:nvGrpSpPr>
        <p:grpSpPr>
          <a:xfrm>
            <a:off x="0" y="-112458"/>
            <a:ext cx="315464" cy="786938"/>
            <a:chOff x="0" y="-38100"/>
            <a:chExt cx="82500" cy="205800"/>
          </a:xfrm>
        </p:grpSpPr>
        <p:sp>
          <p:nvSpPr>
            <p:cNvPr id="208" name="Google Shape;208;g3b00194a890_0_1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9" name="Google Shape;209;g3b00194a890_0_18"/>
            <p:cNvSpPr txBox="1"/>
            <p:nvPr/>
          </p:nvSpPr>
          <p:spPr>
            <a:xfrm>
              <a:off x="0" y="-38100"/>
              <a:ext cx="82500" cy="2058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0" name="Google Shape;210;g3b00194a890_0_18"/>
          <p:cNvGrpSpPr/>
          <p:nvPr/>
        </p:nvGrpSpPr>
        <p:grpSpPr>
          <a:xfrm>
            <a:off x="0" y="1116904"/>
            <a:ext cx="503881" cy="1931918"/>
            <a:chOff x="0" y="-38100"/>
            <a:chExt cx="131775" cy="505235"/>
          </a:xfrm>
        </p:grpSpPr>
        <p:sp>
          <p:nvSpPr>
            <p:cNvPr id="211" name="Google Shape;211;g3b00194a890_0_1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2" name="Google Shape;212;g3b00194a890_0_18"/>
            <p:cNvSpPr txBox="1"/>
            <p:nvPr/>
          </p:nvSpPr>
          <p:spPr>
            <a:xfrm>
              <a:off x="0" y="-38100"/>
              <a:ext cx="131700" cy="50520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18" name="Google Shape;218;p27"/>
          <p:cNvGrpSpPr/>
          <p:nvPr/>
        </p:nvGrpSpPr>
        <p:grpSpPr>
          <a:xfrm>
            <a:off x="6641050" y="3126051"/>
            <a:ext cx="7842895" cy="1390419"/>
            <a:chOff x="0" y="-47625"/>
            <a:chExt cx="1484188" cy="418826"/>
          </a:xfrm>
        </p:grpSpPr>
        <p:sp>
          <p:nvSpPr>
            <p:cNvPr id="219" name="Google Shape;219;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30525">
              <a:solidFill>
                <a:srgbClr val="000000"/>
              </a:solidFill>
              <a:prstDash val="solid"/>
              <a:round/>
              <a:headEnd len="sm" w="sm" type="none"/>
              <a:tailEnd len="sm" w="sm" type="none"/>
            </a:ln>
          </p:spPr>
          <p:txBody>
            <a:bodyPr anchorCtr="0" anchor="t" bIns="48825" lIns="97650" spcFirstLastPara="1" rIns="97650" wrap="square" tIns="48825">
              <a:noAutofit/>
            </a:bodyPr>
            <a:lstStyle/>
            <a:p>
              <a:pPr indent="0" lvl="0" marL="0" marR="0" rtl="0" algn="l">
                <a:lnSpc>
                  <a:spcPct val="100000"/>
                </a:lnSpc>
                <a:spcBef>
                  <a:spcPts val="0"/>
                </a:spcBef>
                <a:spcAft>
                  <a:spcPts val="0"/>
                </a:spcAft>
                <a:buClr>
                  <a:srgbClr val="000000"/>
                </a:buClr>
                <a:buSzPts val="1923"/>
                <a:buFont typeface="Arial"/>
                <a:buNone/>
              </a:pPr>
              <a:r>
                <a:t/>
              </a:r>
              <a:endParaRPr b="0" i="0" sz="1922" u="none" cap="none" strike="noStrike">
                <a:solidFill>
                  <a:schemeClr val="dk1"/>
                </a:solidFill>
                <a:latin typeface="Calibri"/>
                <a:ea typeface="Calibri"/>
                <a:cs typeface="Calibri"/>
                <a:sym typeface="Calibri"/>
              </a:endParaRPr>
            </a:p>
          </p:txBody>
        </p:sp>
        <p:sp>
          <p:nvSpPr>
            <p:cNvPr id="220" name="Google Shape;220;p27"/>
            <p:cNvSpPr txBox="1"/>
            <p:nvPr/>
          </p:nvSpPr>
          <p:spPr>
            <a:xfrm>
              <a:off x="0" y="-47625"/>
              <a:ext cx="1484188" cy="418826"/>
            </a:xfrm>
            <a:prstGeom prst="rect">
              <a:avLst/>
            </a:prstGeom>
            <a:noFill/>
            <a:ln>
              <a:noFill/>
            </a:ln>
          </p:spPr>
          <p:txBody>
            <a:bodyPr anchorCtr="0" anchor="b" bIns="54275" lIns="54275" spcFirstLastPara="1" rIns="54275" wrap="square" tIns="54275">
              <a:noAutofit/>
            </a:bodyPr>
            <a:lstStyle/>
            <a:p>
              <a:pPr indent="0" lvl="0" marL="0" marR="0" rtl="0" algn="ctr">
                <a:lnSpc>
                  <a:spcPct val="149944"/>
                </a:lnSpc>
                <a:spcBef>
                  <a:spcPts val="0"/>
                </a:spcBef>
                <a:spcAft>
                  <a:spcPts val="0"/>
                </a:spcAft>
                <a:buClr>
                  <a:srgbClr val="000000"/>
                </a:buClr>
                <a:buSzPts val="1923"/>
                <a:buFont typeface="Arial"/>
                <a:buNone/>
              </a:pPr>
              <a:r>
                <a:t/>
              </a:r>
              <a:endParaRPr b="0" i="0" sz="1922" u="none" cap="none" strike="noStrike">
                <a:solidFill>
                  <a:schemeClr val="dk1"/>
                </a:solidFill>
                <a:latin typeface="Calibri"/>
                <a:ea typeface="Calibri"/>
                <a:cs typeface="Calibri"/>
                <a:sym typeface="Calibri"/>
              </a:endParaRPr>
            </a:p>
          </p:txBody>
        </p:sp>
      </p:grpSp>
      <p:grpSp>
        <p:nvGrpSpPr>
          <p:cNvPr id="221" name="Google Shape;221;p27"/>
          <p:cNvGrpSpPr/>
          <p:nvPr/>
        </p:nvGrpSpPr>
        <p:grpSpPr>
          <a:xfrm>
            <a:off x="-696258" y="-1193133"/>
            <a:ext cx="7178388" cy="12095887"/>
            <a:chOff x="0" y="-57150"/>
            <a:chExt cx="1890604" cy="3185748"/>
          </a:xfrm>
        </p:grpSpPr>
        <p:sp>
          <p:nvSpPr>
            <p:cNvPr id="222" name="Google Shape;222;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3" name="Google Shape;223;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4" name="Google Shape;224;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5" name="Google Shape;225;p27"/>
          <p:cNvSpPr/>
          <p:nvPr/>
        </p:nvSpPr>
        <p:spPr>
          <a:xfrm rot="9216">
            <a:off x="14193781" y="3880035"/>
            <a:ext cx="4026531" cy="6356238"/>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5">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6" name="Google Shape;226;p27"/>
          <p:cNvSpPr txBox="1"/>
          <p:nvPr/>
        </p:nvSpPr>
        <p:spPr>
          <a:xfrm>
            <a:off x="6842800" y="3488700"/>
            <a:ext cx="7550100" cy="7233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5000" u="none" cap="none" strike="noStrike">
                <a:solidFill>
                  <a:srgbClr val="343434"/>
                </a:solidFill>
                <a:latin typeface="Arial"/>
                <a:ea typeface="Arial"/>
                <a:cs typeface="Arial"/>
                <a:sym typeface="Arial"/>
              </a:rPr>
              <a:t>Αξιολόγηση συμμετοχής</a:t>
            </a:r>
            <a:endParaRPr b="0" i="0" sz="5000" u="none" cap="none" strike="noStrike">
              <a:solidFill>
                <a:srgbClr val="000000"/>
              </a:solidFill>
              <a:latin typeface="Arial"/>
              <a:ea typeface="Arial"/>
              <a:cs typeface="Arial"/>
              <a:sym typeface="Arial"/>
            </a:endParaRPr>
          </a:p>
        </p:txBody>
      </p:sp>
      <p:sp>
        <p:nvSpPr>
          <p:cNvPr id="227" name="Google Shape;227;p27"/>
          <p:cNvSpPr txBox="1"/>
          <p:nvPr/>
        </p:nvSpPr>
        <p:spPr>
          <a:xfrm>
            <a:off x="7943850" y="5943600"/>
            <a:ext cx="19782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10 λεπτά</a:t>
            </a:r>
            <a:endParaRPr b="0" i="0" sz="1400" u="none" cap="none" strike="noStrike">
              <a:solidFill>
                <a:srgbClr val="000000"/>
              </a:solidFill>
              <a:latin typeface="Arial"/>
              <a:ea typeface="Arial"/>
              <a:cs typeface="Arial"/>
              <a:sym typeface="Arial"/>
            </a:endParaRPr>
          </a:p>
        </p:txBody>
      </p:sp>
      <p:sp>
        <p:nvSpPr>
          <p:cNvPr id="228" name="Google Shape;228;p27"/>
          <p:cNvSpPr txBox="1"/>
          <p:nvPr/>
        </p:nvSpPr>
        <p:spPr>
          <a:xfrm>
            <a:off x="10920925" y="1685075"/>
            <a:ext cx="7367100" cy="795600"/>
          </a:xfrm>
          <a:prstGeom prst="rect">
            <a:avLst/>
          </a:prstGeom>
          <a:solidFill>
            <a:srgbClr val="0C4DA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lt1"/>
                </a:solidFill>
                <a:latin typeface="Calibri"/>
                <a:ea typeface="Calibri"/>
                <a:cs typeface="Calibri"/>
                <a:sym typeface="Calibri"/>
              </a:rPr>
              <a:t>Ενδυναμώνοντας την κριτική σκέψη</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b="1" sz="3100">
              <a:solidFill>
                <a:schemeClr val="lt1"/>
              </a:solidFill>
              <a:latin typeface="Calibri"/>
              <a:ea typeface="Calibri"/>
              <a:cs typeface="Calibri"/>
              <a:sym typeface="Calibri"/>
            </a:endParaRPr>
          </a:p>
          <a:p>
            <a:pPr indent="0" lvl="0" marL="0" rtl="0" algn="l">
              <a:spcBef>
                <a:spcPts val="0"/>
              </a:spcBef>
              <a:spcAft>
                <a:spcPts val="0"/>
              </a:spcAft>
              <a:buNone/>
            </a:pPr>
            <a:r>
              <a:t/>
            </a:r>
            <a:endParaRPr i="1" sz="3400">
              <a:solidFill>
                <a:schemeClr val="dk1"/>
              </a:solidFill>
              <a:latin typeface="Calibri"/>
              <a:ea typeface="Calibri"/>
              <a:cs typeface="Calibri"/>
              <a:sym typeface="Calibri"/>
            </a:endParaRPr>
          </a:p>
        </p:txBody>
      </p:sp>
      <p:sp>
        <p:nvSpPr>
          <p:cNvPr id="229" name="Google Shape;229;p27"/>
          <p:cNvSpPr/>
          <p:nvPr/>
        </p:nvSpPr>
        <p:spPr>
          <a:xfrm rot="-5400000">
            <a:off x="11217014" y="-399139"/>
            <a:ext cx="1711349" cy="2511078"/>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5">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27"/>
          <p:cNvSpPr txBox="1"/>
          <p:nvPr/>
        </p:nvSpPr>
        <p:spPr>
          <a:xfrm>
            <a:off x="11161025" y="9009450"/>
            <a:ext cx="4242600" cy="10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solidFill>
                  <a:schemeClr val="dk1"/>
                </a:solidFill>
                <a:latin typeface="Calibri"/>
                <a:ea typeface="Calibri"/>
                <a:cs typeface="Calibri"/>
                <a:sym typeface="Calibri"/>
              </a:rPr>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a:t>
            </a:r>
            <a:endParaRPr sz="1000">
              <a:solidFill>
                <a:schemeClr val="dk1"/>
              </a:solidFill>
              <a:latin typeface="Calibri"/>
              <a:ea typeface="Calibri"/>
              <a:cs typeface="Calibri"/>
              <a:sym typeface="Calibri"/>
            </a:endParaRPr>
          </a:p>
        </p:txBody>
      </p:sp>
      <p:pic>
        <p:nvPicPr>
          <p:cNvPr id="231" name="Google Shape;231;p27" title="EL_Co-fundedbytheEU_RGB_POS.png"/>
          <p:cNvPicPr preferRelativeResize="0"/>
          <p:nvPr/>
        </p:nvPicPr>
        <p:blipFill>
          <a:blip r:embed="rId6">
            <a:alphaModFix/>
          </a:blip>
          <a:stretch>
            <a:fillRect/>
          </a:stretch>
        </p:blipFill>
        <p:spPr>
          <a:xfrm>
            <a:off x="6608337" y="9159212"/>
            <a:ext cx="4242601" cy="7954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8"/>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10 λεπτά Αρχικ</a:t>
            </a:r>
            <a:r>
              <a:rPr b="1" lang="en-US">
                <a:latin typeface="Bricolage Grotesque"/>
                <a:ea typeface="Bricolage Grotesque"/>
                <a:cs typeface="Bricolage Grotesque"/>
                <a:sym typeface="Bricolage Grotesque"/>
              </a:rPr>
              <a:t>ή </a:t>
            </a:r>
            <a:r>
              <a:rPr b="1" lang="en-US">
                <a:latin typeface="Bricolage Grotesque"/>
                <a:ea typeface="Bricolage Grotesque"/>
                <a:cs typeface="Bricolage Grotesque"/>
                <a:sym typeface="Bricolage Grotesque"/>
              </a:rPr>
              <a:t>Αξιολόγηση και αυτοαξιολ</a:t>
            </a:r>
            <a:r>
              <a:rPr b="1" lang="en-US">
                <a:latin typeface="Bricolage Grotesque"/>
                <a:ea typeface="Bricolage Grotesque"/>
                <a:cs typeface="Bricolage Grotesque"/>
                <a:sym typeface="Bricolage Grotesque"/>
              </a:rPr>
              <a:t>όγηση</a:t>
            </a:r>
            <a:endParaRPr b="1"/>
          </a:p>
        </p:txBody>
      </p:sp>
      <p:sp>
        <p:nvSpPr>
          <p:cNvPr id="237" name="Google Shape;237;p28"/>
          <p:cNvSpPr txBox="1"/>
          <p:nvPr>
            <p:ph idx="1" type="subTitle"/>
          </p:nvPr>
        </p:nvSpPr>
        <p:spPr>
          <a:xfrm>
            <a:off x="1013345" y="2589663"/>
            <a:ext cx="8496415" cy="7059304"/>
          </a:xfrm>
          <a:prstGeom prst="rect">
            <a:avLst/>
          </a:prstGeom>
          <a:noFill/>
          <a:ln>
            <a:noFill/>
          </a:ln>
        </p:spPr>
        <p:txBody>
          <a:bodyPr anchorCtr="0" anchor="t" bIns="45700" lIns="91425" spcFirstLastPara="1" rIns="91425" wrap="square" tIns="45700">
            <a:normAutofit/>
          </a:bodyPr>
          <a:lstStyle/>
          <a:p>
            <a:pPr indent="-406400" lvl="1" marL="914400" rtl="0" algn="ctr">
              <a:lnSpc>
                <a:spcPct val="100000"/>
              </a:lnSpc>
              <a:spcBef>
                <a:spcPts val="560"/>
              </a:spcBef>
              <a:spcAft>
                <a:spcPts val="0"/>
              </a:spcAft>
              <a:buSzPts val="3027"/>
              <a:buNone/>
            </a:pPr>
            <a:r>
              <a:t/>
            </a:r>
            <a:endParaRPr b="1" sz="3200">
              <a:solidFill>
                <a:schemeClr val="dk1"/>
              </a:solidFill>
            </a:endParaRPr>
          </a:p>
          <a:p>
            <a:pPr indent="-406400" lvl="1" marL="914400" rtl="0" algn="ctr">
              <a:lnSpc>
                <a:spcPct val="100000"/>
              </a:lnSpc>
              <a:spcBef>
                <a:spcPts val="560"/>
              </a:spcBef>
              <a:spcAft>
                <a:spcPts val="0"/>
              </a:spcAft>
              <a:buSzPts val="3027"/>
              <a:buNone/>
            </a:pPr>
            <a:r>
              <a:t/>
            </a:r>
            <a:endParaRPr b="1" sz="3200">
              <a:solidFill>
                <a:schemeClr val="dk1"/>
              </a:solidFill>
            </a:endParaRPr>
          </a:p>
          <a:p>
            <a:pPr indent="0" lvl="1" marL="0" rtl="0" algn="l">
              <a:lnSpc>
                <a:spcPct val="100000"/>
              </a:lnSpc>
              <a:spcBef>
                <a:spcPts val="560"/>
              </a:spcBef>
              <a:spcAft>
                <a:spcPts val="0"/>
              </a:spcAft>
              <a:buSzPts val="3027"/>
              <a:buNone/>
            </a:pPr>
            <a:r>
              <a:rPr b="1" lang="en-US" sz="4000" u="sng">
                <a:solidFill>
                  <a:schemeClr val="hlink"/>
                </a:solidFill>
                <a:hlinkClick r:id="rId3"/>
              </a:rPr>
              <a:t>Αρχικό</a:t>
            </a:r>
            <a:r>
              <a:rPr b="1" lang="en-US" sz="4000" u="sng">
                <a:solidFill>
                  <a:schemeClr val="hlink"/>
                </a:solidFill>
                <a:hlinkClick r:id="rId4"/>
              </a:rPr>
              <a:t> τεστ για εκπαιδευτικούς</a:t>
            </a:r>
            <a:endParaRPr b="1" sz="4000">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0" rtl="0" algn="l">
              <a:lnSpc>
                <a:spcPct val="100000"/>
              </a:lnSpc>
              <a:spcBef>
                <a:spcPts val="640"/>
              </a:spcBef>
              <a:spcAft>
                <a:spcPts val="0"/>
              </a:spcAft>
              <a:buSzPts val="3459"/>
              <a:buFont typeface="Arial"/>
              <a:buNone/>
            </a:pPr>
            <a:r>
              <a:t/>
            </a:r>
            <a:endParaRPr>
              <a:solidFill>
                <a:schemeClr val="dk1"/>
              </a:solidFill>
            </a:endParaRPr>
          </a:p>
          <a:p>
            <a:pPr indent="-254000" lvl="0" marL="482600" rtl="0" algn="l">
              <a:lnSpc>
                <a:spcPct val="100000"/>
              </a:lnSpc>
              <a:spcBef>
                <a:spcPts val="640"/>
              </a:spcBef>
              <a:spcAft>
                <a:spcPts val="0"/>
              </a:spcAft>
              <a:buSzPts val="3459"/>
              <a:buFont typeface="Arial"/>
              <a:buNone/>
            </a:pPr>
            <a:r>
              <a:t/>
            </a:r>
            <a:endParaRPr>
              <a:solidFill>
                <a:schemeClr val="dk1"/>
              </a:solidFill>
            </a:endParaRPr>
          </a:p>
          <a:p>
            <a:pPr indent="0" lvl="0" marL="25400" rtl="0" algn="l">
              <a:lnSpc>
                <a:spcPct val="100000"/>
              </a:lnSpc>
              <a:spcBef>
                <a:spcPts val="640"/>
              </a:spcBef>
              <a:spcAft>
                <a:spcPts val="0"/>
              </a:spcAft>
              <a:buSzPts val="3459"/>
              <a:buNone/>
            </a:pPr>
            <a:r>
              <a:rPr b="1" lang="en-US" sz="4000" u="sng">
                <a:solidFill>
                  <a:schemeClr val="hlink"/>
                </a:solidFill>
                <a:hlinkClick r:id="rId5"/>
              </a:rPr>
              <a:t>Λίστα ελέγχου αυτοαξιολόγησης</a:t>
            </a:r>
            <a:r>
              <a:rPr b="1" lang="en-US" u="sng">
                <a:solidFill>
                  <a:schemeClr val="hlink"/>
                </a:solidFill>
                <a:hlinkClick r:id="rId6"/>
              </a:rPr>
              <a:t> </a:t>
            </a:r>
            <a:endParaRPr/>
          </a:p>
        </p:txBody>
      </p:sp>
      <p:sp>
        <p:nvSpPr>
          <p:cNvPr id="238" name="Google Shape;238;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39" name="Google Shape;239;p28"/>
          <p:cNvGrpSpPr/>
          <p:nvPr/>
        </p:nvGrpSpPr>
        <p:grpSpPr>
          <a:xfrm>
            <a:off x="790770" y="-112458"/>
            <a:ext cx="1427175" cy="786776"/>
            <a:chOff x="0" y="-38100"/>
            <a:chExt cx="373234" cy="205757"/>
          </a:xfrm>
        </p:grpSpPr>
        <p:sp>
          <p:nvSpPr>
            <p:cNvPr id="240" name="Google Shape;240;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1" name="Google Shape;241;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2" name="Google Shape;242;p28"/>
          <p:cNvGrpSpPr/>
          <p:nvPr/>
        </p:nvGrpSpPr>
        <p:grpSpPr>
          <a:xfrm>
            <a:off x="0" y="-112458"/>
            <a:ext cx="315272" cy="786776"/>
            <a:chOff x="0" y="-38100"/>
            <a:chExt cx="82450" cy="205757"/>
          </a:xfrm>
        </p:grpSpPr>
        <p:sp>
          <p:nvSpPr>
            <p:cNvPr id="243" name="Google Shape;243;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4" name="Google Shape;244;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5" name="Google Shape;245;p28"/>
          <p:cNvGrpSpPr/>
          <p:nvPr/>
        </p:nvGrpSpPr>
        <p:grpSpPr>
          <a:xfrm>
            <a:off x="0" y="1116904"/>
            <a:ext cx="503883" cy="1931922"/>
            <a:chOff x="0" y="-38100"/>
            <a:chExt cx="131775" cy="505235"/>
          </a:xfrm>
        </p:grpSpPr>
        <p:sp>
          <p:nvSpPr>
            <p:cNvPr id="246" name="Google Shape;246;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098"/>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7" name="Google Shape;247;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48" name="Google Shape;248;p28"/>
          <p:cNvPicPr preferRelativeResize="0"/>
          <p:nvPr/>
        </p:nvPicPr>
        <p:blipFill rotWithShape="1">
          <a:blip r:embed="rId8">
            <a:alphaModFix/>
          </a:blip>
          <a:srcRect b="0" l="0" r="0" t="0"/>
          <a:stretch/>
        </p:blipFill>
        <p:spPr>
          <a:xfrm>
            <a:off x="10428747" y="6462650"/>
            <a:ext cx="2833450" cy="3651049"/>
          </a:xfrm>
          <a:prstGeom prst="rect">
            <a:avLst/>
          </a:prstGeom>
          <a:noFill/>
          <a:ln>
            <a:noFill/>
          </a:ln>
        </p:spPr>
      </p:pic>
      <p:pic>
        <p:nvPicPr>
          <p:cNvPr id="249" name="Google Shape;249;p28"/>
          <p:cNvPicPr preferRelativeResize="0"/>
          <p:nvPr/>
        </p:nvPicPr>
        <p:blipFill rotWithShape="1">
          <a:blip r:embed="rId9">
            <a:alphaModFix/>
          </a:blip>
          <a:srcRect b="0" l="0" r="0" t="0"/>
          <a:stretch/>
        </p:blipFill>
        <p:spPr>
          <a:xfrm>
            <a:off x="8810024" y="3483962"/>
            <a:ext cx="4908357" cy="1470025"/>
          </a:xfrm>
          <a:prstGeom prst="rect">
            <a:avLst/>
          </a:prstGeom>
          <a:noFill/>
          <a:ln>
            <a:noFill/>
          </a:ln>
        </p:spPr>
      </p:pic>
      <p:sp>
        <p:nvSpPr>
          <p:cNvPr id="250" name="Google Shape;250;p28"/>
          <p:cNvSpPr txBox="1"/>
          <p:nvPr/>
        </p:nvSpPr>
        <p:spPr>
          <a:xfrm>
            <a:off x="13455025" y="6317350"/>
            <a:ext cx="31611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9"/>
          <p:cNvSpPr txBox="1"/>
          <p:nvPr>
            <p:ph type="ctrTitle"/>
          </p:nvPr>
        </p:nvSpPr>
        <p:spPr>
          <a:xfrm>
            <a:off x="2693443" y="505258"/>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Σύντομη</a:t>
            </a:r>
            <a:r>
              <a:rPr b="1" lang="en-US">
                <a:latin typeface="Bricolage Grotesque"/>
                <a:ea typeface="Bricolage Grotesque"/>
                <a:cs typeface="Bricolage Grotesque"/>
                <a:sym typeface="Bricolage Grotesque"/>
              </a:rPr>
              <a:t> ανασκόπηση (5 λεπτά):</a:t>
            </a:r>
            <a:endParaRPr b="1"/>
          </a:p>
        </p:txBody>
      </p:sp>
      <p:sp>
        <p:nvSpPr>
          <p:cNvPr id="256" name="Google Shape;256;p29"/>
          <p:cNvSpPr txBox="1"/>
          <p:nvPr>
            <p:ph idx="1" type="subTitle"/>
          </p:nvPr>
        </p:nvSpPr>
        <p:spPr>
          <a:xfrm>
            <a:off x="6143626" y="4408487"/>
            <a:ext cx="9486900" cy="1470026"/>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rPr>
              <a:t>•    «Ποιο από όλα σας εξέπληξε περισσότερο;»</a:t>
            </a:r>
            <a:endParaRPr b="1">
              <a:solidFill>
                <a:schemeClr val="dk1"/>
              </a:solidFill>
            </a:endParaRPr>
          </a:p>
          <a:p>
            <a:pPr indent="-431800" lvl="0" marL="457200" rtl="0" algn="l">
              <a:lnSpc>
                <a:spcPct val="100000"/>
              </a:lnSpc>
              <a:spcBef>
                <a:spcPts val="640"/>
              </a:spcBef>
              <a:spcAft>
                <a:spcPts val="0"/>
              </a:spcAft>
              <a:buSzPts val="3200"/>
              <a:buNone/>
            </a:pPr>
            <a:r>
              <a:t/>
            </a:r>
            <a:endParaRPr>
              <a:solidFill>
                <a:schemeClr val="dk1"/>
              </a:solidFill>
            </a:endParaRPr>
          </a:p>
        </p:txBody>
      </p:sp>
      <p:sp>
        <p:nvSpPr>
          <p:cNvPr id="257" name="Google Shape;257;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58" name="Google Shape;258;p29"/>
          <p:cNvGrpSpPr/>
          <p:nvPr/>
        </p:nvGrpSpPr>
        <p:grpSpPr>
          <a:xfrm>
            <a:off x="790770" y="-112458"/>
            <a:ext cx="1427175" cy="786776"/>
            <a:chOff x="0" y="-38100"/>
            <a:chExt cx="373234" cy="205757"/>
          </a:xfrm>
        </p:grpSpPr>
        <p:sp>
          <p:nvSpPr>
            <p:cNvPr id="259" name="Google Shape;259;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1" name="Google Shape;261;p29"/>
          <p:cNvGrpSpPr/>
          <p:nvPr/>
        </p:nvGrpSpPr>
        <p:grpSpPr>
          <a:xfrm>
            <a:off x="0" y="-112458"/>
            <a:ext cx="315272" cy="786776"/>
            <a:chOff x="0" y="-38100"/>
            <a:chExt cx="82450" cy="205757"/>
          </a:xfrm>
        </p:grpSpPr>
        <p:sp>
          <p:nvSpPr>
            <p:cNvPr id="262" name="Google Shape;262;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3" name="Google Shape;263;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4" name="Google Shape;264;p29"/>
          <p:cNvGrpSpPr/>
          <p:nvPr/>
        </p:nvGrpSpPr>
        <p:grpSpPr>
          <a:xfrm>
            <a:off x="0" y="1116904"/>
            <a:ext cx="503883" cy="1931922"/>
            <a:chOff x="0" y="-38100"/>
            <a:chExt cx="131775" cy="505235"/>
          </a:xfrm>
        </p:grpSpPr>
        <p:sp>
          <p:nvSpPr>
            <p:cNvPr id="265" name="Google Shape;265;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 name="Google Shape;266;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2006-08-16T00:00:00.0000000Z</dcterms:created>
  <dc:creator>Kyriakos Demetriou;Christiana Karousiou</dc:creator>
</cp:coreProperties>
</file>